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4"/>
    <p:sldMasterId id="2147483678" r:id="rId5"/>
    <p:sldMasterId id="2147483697" r:id="rId6"/>
    <p:sldMasterId id="2147483700" r:id="rId7"/>
    <p:sldMasterId id="2147483735" r:id="rId8"/>
  </p:sldMasterIdLst>
  <p:notesMasterIdLst>
    <p:notesMasterId r:id="rId30"/>
  </p:notesMasterIdLst>
  <p:handoutMasterIdLst>
    <p:handoutMasterId r:id="rId31"/>
  </p:handoutMasterIdLst>
  <p:sldIdLst>
    <p:sldId id="1033" r:id="rId9"/>
    <p:sldId id="1034" r:id="rId10"/>
    <p:sldId id="1035" r:id="rId11"/>
    <p:sldId id="1036" r:id="rId12"/>
    <p:sldId id="1037" r:id="rId13"/>
    <p:sldId id="1038" r:id="rId14"/>
    <p:sldId id="1039" r:id="rId15"/>
    <p:sldId id="1040" r:id="rId16"/>
    <p:sldId id="1041" r:id="rId17"/>
    <p:sldId id="1042" r:id="rId18"/>
    <p:sldId id="1043" r:id="rId19"/>
    <p:sldId id="1010" r:id="rId20"/>
    <p:sldId id="1044" r:id="rId21"/>
    <p:sldId id="1021" r:id="rId22"/>
    <p:sldId id="1012" r:id="rId23"/>
    <p:sldId id="975" r:id="rId24"/>
    <p:sldId id="954" r:id="rId25"/>
    <p:sldId id="956" r:id="rId26"/>
    <p:sldId id="973" r:id="rId27"/>
    <p:sldId id="957" r:id="rId28"/>
    <p:sldId id="958" r:id="rId29"/>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65A"/>
    <a:srgbClr val="E8E9EA"/>
    <a:srgbClr val="CDCFD1"/>
    <a:srgbClr val="00993A"/>
    <a:srgbClr val="0000CC"/>
    <a:srgbClr val="9DBF17"/>
    <a:srgbClr val="000000"/>
    <a:srgbClr val="00AD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ADD43-2B2E-47B6-907A-C307126D30A7}" type="doc">
      <dgm:prSet loTypeId="urn:microsoft.com/office/officeart/2005/8/layout/gear1" loCatId="relationship" qsTypeId="urn:microsoft.com/office/officeart/2005/8/quickstyle/simple1" qsCatId="simple" csTypeId="urn:microsoft.com/office/officeart/2005/8/colors/accent1_2" csCatId="accent1" phldr="1"/>
      <dgm:spPr/>
    </dgm:pt>
    <dgm:pt modelId="{1A99F8D0-DBC1-49F1-BC90-D899F32B403E}">
      <dgm:prSet phldrT="[Text]"/>
      <dgm:spPr/>
      <dgm:t>
        <a:bodyPr/>
        <a:lstStyle/>
        <a:p>
          <a:r>
            <a:rPr lang="fr-CH"/>
            <a:t>Entreprise</a:t>
          </a:r>
        </a:p>
      </dgm:t>
    </dgm:pt>
    <dgm:pt modelId="{BFB0BE42-67DD-4400-B818-25ACC96BBC75}" type="parTrans" cxnId="{9B4D2110-DA3A-429F-A2D4-F43BA73D6318}">
      <dgm:prSet/>
      <dgm:spPr/>
      <dgm:t>
        <a:bodyPr/>
        <a:lstStyle/>
        <a:p>
          <a:endParaRPr lang="de-CH"/>
        </a:p>
      </dgm:t>
    </dgm:pt>
    <dgm:pt modelId="{45900B12-D174-43ED-8DAA-A4D2713F02DF}" type="sibTrans" cxnId="{9B4D2110-DA3A-429F-A2D4-F43BA73D6318}">
      <dgm:prSet/>
      <dgm:spPr/>
      <dgm:t>
        <a:bodyPr/>
        <a:lstStyle/>
        <a:p>
          <a:endParaRPr lang="de-CH"/>
        </a:p>
      </dgm:t>
    </dgm:pt>
    <dgm:pt modelId="{B12EB981-2A37-41E3-8A68-96BC69710C1A}">
      <dgm:prSet phldrT="[Text]" custT="1"/>
      <dgm:spPr>
        <a:solidFill>
          <a:srgbClr val="1A3140"/>
        </a:solidFill>
        <a:ln>
          <a:solidFill>
            <a:srgbClr val="1A3140"/>
          </a:solidFill>
        </a:ln>
      </dgm:spPr>
      <dgm:t>
        <a:bodyPr/>
        <a:lstStyle/>
        <a:p>
          <a:r>
            <a:rPr lang="fr-CH" sz="1800"/>
            <a:t>École prof.</a:t>
          </a:r>
        </a:p>
      </dgm:t>
    </dgm:pt>
    <dgm:pt modelId="{060110CA-D941-4EA3-A9BD-5CF419CA72AF}" type="parTrans" cxnId="{03F4FB41-2F33-476A-9786-61FFAC8F6DCD}">
      <dgm:prSet/>
      <dgm:spPr/>
      <dgm:t>
        <a:bodyPr/>
        <a:lstStyle/>
        <a:p>
          <a:endParaRPr lang="de-CH"/>
        </a:p>
      </dgm:t>
    </dgm:pt>
    <dgm:pt modelId="{354FB764-979A-4EDF-AF86-0500820DD524}" type="sibTrans" cxnId="{03F4FB41-2F33-476A-9786-61FFAC8F6DCD}">
      <dgm:prSet/>
      <dgm:spPr/>
      <dgm:t>
        <a:bodyPr/>
        <a:lstStyle/>
        <a:p>
          <a:endParaRPr lang="de-CH"/>
        </a:p>
      </dgm:t>
    </dgm:pt>
    <dgm:pt modelId="{3E3F3A5C-DBD5-4AE4-A604-199CAAB667A5}">
      <dgm:prSet phldrT="[Text]"/>
      <dgm:spPr>
        <a:solidFill>
          <a:srgbClr val="9DBF17"/>
        </a:solidFill>
        <a:ln>
          <a:solidFill>
            <a:srgbClr val="9DBF17"/>
          </a:solidFill>
        </a:ln>
      </dgm:spPr>
      <dgm:t>
        <a:bodyPr/>
        <a:lstStyle/>
        <a:p>
          <a:r>
            <a:rPr lang="fr-CH"/>
            <a:t>CI</a:t>
          </a:r>
        </a:p>
      </dgm:t>
    </dgm:pt>
    <dgm:pt modelId="{5CE8EB20-E008-4590-BAEE-2C023DB2F904}" type="parTrans" cxnId="{2EE7ADFA-2F96-4FCA-AC89-CF7DE3F860E1}">
      <dgm:prSet/>
      <dgm:spPr/>
      <dgm:t>
        <a:bodyPr/>
        <a:lstStyle/>
        <a:p>
          <a:endParaRPr lang="de-CH"/>
        </a:p>
      </dgm:t>
    </dgm:pt>
    <dgm:pt modelId="{97181CE3-55CB-46CA-BC75-FFA1E40E2545}" type="sibTrans" cxnId="{2EE7ADFA-2F96-4FCA-AC89-CF7DE3F860E1}">
      <dgm:prSet/>
      <dgm:spPr/>
      <dgm:t>
        <a:bodyPr/>
        <a:lstStyle/>
        <a:p>
          <a:endParaRPr lang="de-CH"/>
        </a:p>
      </dgm:t>
    </dgm:pt>
    <dgm:pt modelId="{4BB6DCC7-64CF-419A-A942-98F20D43D78E}" type="pres">
      <dgm:prSet presAssocID="{731ADD43-2B2E-47B6-907A-C307126D30A7}" presName="composite" presStyleCnt="0">
        <dgm:presLayoutVars>
          <dgm:chMax val="3"/>
          <dgm:animLvl val="lvl"/>
          <dgm:resizeHandles val="exact"/>
        </dgm:presLayoutVars>
      </dgm:prSet>
      <dgm:spPr/>
    </dgm:pt>
    <dgm:pt modelId="{935C81F7-2020-42C8-87B5-EEB63C490C56}" type="pres">
      <dgm:prSet presAssocID="{1A99F8D0-DBC1-49F1-BC90-D899F32B403E}" presName="gear1" presStyleLbl="node1" presStyleIdx="0" presStyleCnt="3">
        <dgm:presLayoutVars>
          <dgm:chMax val="1"/>
          <dgm:bulletEnabled val="1"/>
        </dgm:presLayoutVars>
      </dgm:prSet>
      <dgm:spPr/>
    </dgm:pt>
    <dgm:pt modelId="{E1BB273F-64DC-45F9-B4D0-3FF56B572D87}" type="pres">
      <dgm:prSet presAssocID="{1A99F8D0-DBC1-49F1-BC90-D899F32B403E}" presName="gear1srcNode" presStyleLbl="node1" presStyleIdx="0" presStyleCnt="3"/>
      <dgm:spPr/>
    </dgm:pt>
    <dgm:pt modelId="{89CAFDC5-3D4C-4E57-A84B-EB28F59E0A95}" type="pres">
      <dgm:prSet presAssocID="{1A99F8D0-DBC1-49F1-BC90-D899F32B403E}" presName="gear1dstNode" presStyleLbl="node1" presStyleIdx="0" presStyleCnt="3"/>
      <dgm:spPr/>
    </dgm:pt>
    <dgm:pt modelId="{FE9740D9-C99A-4893-A34B-2C4F1A7B4EAD}" type="pres">
      <dgm:prSet presAssocID="{B12EB981-2A37-41E3-8A68-96BC69710C1A}" presName="gear2" presStyleLbl="node1" presStyleIdx="1" presStyleCnt="3">
        <dgm:presLayoutVars>
          <dgm:chMax val="1"/>
          <dgm:bulletEnabled val="1"/>
        </dgm:presLayoutVars>
      </dgm:prSet>
      <dgm:spPr/>
    </dgm:pt>
    <dgm:pt modelId="{95678F38-118A-40F7-81F8-C2A0BF0E15EE}" type="pres">
      <dgm:prSet presAssocID="{B12EB981-2A37-41E3-8A68-96BC69710C1A}" presName="gear2srcNode" presStyleLbl="node1" presStyleIdx="1" presStyleCnt="3"/>
      <dgm:spPr/>
    </dgm:pt>
    <dgm:pt modelId="{FE046CD8-1E2D-4713-8046-8AE18EAC21AF}" type="pres">
      <dgm:prSet presAssocID="{B12EB981-2A37-41E3-8A68-96BC69710C1A}" presName="gear2dstNode" presStyleLbl="node1" presStyleIdx="1" presStyleCnt="3"/>
      <dgm:spPr/>
    </dgm:pt>
    <dgm:pt modelId="{79B0ABE4-CDB5-46CD-A706-F65AAA902F06}" type="pres">
      <dgm:prSet presAssocID="{3E3F3A5C-DBD5-4AE4-A604-199CAAB667A5}" presName="gear3" presStyleLbl="node1" presStyleIdx="2" presStyleCnt="3"/>
      <dgm:spPr/>
    </dgm:pt>
    <dgm:pt modelId="{83F3A48C-D171-4A5E-9A6A-599D66E8B9E9}" type="pres">
      <dgm:prSet presAssocID="{3E3F3A5C-DBD5-4AE4-A604-199CAAB667A5}" presName="gear3tx" presStyleLbl="node1" presStyleIdx="2" presStyleCnt="3">
        <dgm:presLayoutVars>
          <dgm:chMax val="1"/>
          <dgm:bulletEnabled val="1"/>
        </dgm:presLayoutVars>
      </dgm:prSet>
      <dgm:spPr/>
    </dgm:pt>
    <dgm:pt modelId="{F6A33A8E-E3DC-4FD5-9599-DD47DE5D1D5D}" type="pres">
      <dgm:prSet presAssocID="{3E3F3A5C-DBD5-4AE4-A604-199CAAB667A5}" presName="gear3srcNode" presStyleLbl="node1" presStyleIdx="2" presStyleCnt="3"/>
      <dgm:spPr/>
    </dgm:pt>
    <dgm:pt modelId="{4A1E6591-C120-4C7C-82D4-42F163A9849F}" type="pres">
      <dgm:prSet presAssocID="{3E3F3A5C-DBD5-4AE4-A604-199CAAB667A5}" presName="gear3dstNode" presStyleLbl="node1" presStyleIdx="2" presStyleCnt="3"/>
      <dgm:spPr/>
    </dgm:pt>
    <dgm:pt modelId="{296D74EB-8C04-461D-B4C3-95B4EAE9DC0D}" type="pres">
      <dgm:prSet presAssocID="{45900B12-D174-43ED-8DAA-A4D2713F02DF}" presName="connector1" presStyleLbl="sibTrans2D1" presStyleIdx="0" presStyleCnt="3"/>
      <dgm:spPr/>
    </dgm:pt>
    <dgm:pt modelId="{6A26E4F5-9C75-41EB-95A2-D310E9CFDCC1}" type="pres">
      <dgm:prSet presAssocID="{354FB764-979A-4EDF-AF86-0500820DD524}" presName="connector2" presStyleLbl="sibTrans2D1" presStyleIdx="1" presStyleCnt="3"/>
      <dgm:spPr/>
    </dgm:pt>
    <dgm:pt modelId="{04265CD5-E7B4-4FA7-83F3-AAB026F5732C}" type="pres">
      <dgm:prSet presAssocID="{97181CE3-55CB-46CA-BC75-FFA1E40E2545}" presName="connector3" presStyleLbl="sibTrans2D1" presStyleIdx="2" presStyleCnt="3"/>
      <dgm:spPr/>
    </dgm:pt>
  </dgm:ptLst>
  <dgm:cxnLst>
    <dgm:cxn modelId="{9B4D2110-DA3A-429F-A2D4-F43BA73D6318}" srcId="{731ADD43-2B2E-47B6-907A-C307126D30A7}" destId="{1A99F8D0-DBC1-49F1-BC90-D899F32B403E}" srcOrd="0" destOrd="0" parTransId="{BFB0BE42-67DD-4400-B818-25ACC96BBC75}" sibTransId="{45900B12-D174-43ED-8DAA-A4D2713F02DF}"/>
    <dgm:cxn modelId="{73A5961A-CAFF-41E0-B42C-FC11EE7F2DC4}" type="presOf" srcId="{3E3F3A5C-DBD5-4AE4-A604-199CAAB667A5}" destId="{83F3A48C-D171-4A5E-9A6A-599D66E8B9E9}" srcOrd="1" destOrd="0" presId="urn:microsoft.com/office/officeart/2005/8/layout/gear1"/>
    <dgm:cxn modelId="{51F43332-7DC5-4B41-AD89-5EA68D8F2C6D}" type="presOf" srcId="{1A99F8D0-DBC1-49F1-BC90-D899F32B403E}" destId="{89CAFDC5-3D4C-4E57-A84B-EB28F59E0A95}" srcOrd="2" destOrd="0" presId="urn:microsoft.com/office/officeart/2005/8/layout/gear1"/>
    <dgm:cxn modelId="{324BC33D-33AB-4AF9-86E3-97829D2E1243}" type="presOf" srcId="{45900B12-D174-43ED-8DAA-A4D2713F02DF}" destId="{296D74EB-8C04-461D-B4C3-95B4EAE9DC0D}" srcOrd="0" destOrd="0" presId="urn:microsoft.com/office/officeart/2005/8/layout/gear1"/>
    <dgm:cxn modelId="{E2687C5F-14F9-4903-9961-3129CCBF2214}" type="presOf" srcId="{3E3F3A5C-DBD5-4AE4-A604-199CAAB667A5}" destId="{4A1E6591-C120-4C7C-82D4-42F163A9849F}" srcOrd="3" destOrd="0" presId="urn:microsoft.com/office/officeart/2005/8/layout/gear1"/>
    <dgm:cxn modelId="{03F4FB41-2F33-476A-9786-61FFAC8F6DCD}" srcId="{731ADD43-2B2E-47B6-907A-C307126D30A7}" destId="{B12EB981-2A37-41E3-8A68-96BC69710C1A}" srcOrd="1" destOrd="0" parTransId="{060110CA-D941-4EA3-A9BD-5CF419CA72AF}" sibTransId="{354FB764-979A-4EDF-AF86-0500820DD524}"/>
    <dgm:cxn modelId="{22703E44-F3C3-4030-BD93-0822918DA2CB}" type="presOf" srcId="{B12EB981-2A37-41E3-8A68-96BC69710C1A}" destId="{FE046CD8-1E2D-4713-8046-8AE18EAC21AF}" srcOrd="2" destOrd="0" presId="urn:microsoft.com/office/officeart/2005/8/layout/gear1"/>
    <dgm:cxn modelId="{B2514C73-35F5-44ED-A219-C30240D2E9BC}" type="presOf" srcId="{B12EB981-2A37-41E3-8A68-96BC69710C1A}" destId="{95678F38-118A-40F7-81F8-C2A0BF0E15EE}" srcOrd="1" destOrd="0" presId="urn:microsoft.com/office/officeart/2005/8/layout/gear1"/>
    <dgm:cxn modelId="{A112C488-EC1E-4637-9F29-3DDF83147FA6}" type="presOf" srcId="{731ADD43-2B2E-47B6-907A-C307126D30A7}" destId="{4BB6DCC7-64CF-419A-A942-98F20D43D78E}" srcOrd="0" destOrd="0" presId="urn:microsoft.com/office/officeart/2005/8/layout/gear1"/>
    <dgm:cxn modelId="{D5AAEE9B-6CC5-4C45-8FD2-CD537A249366}" type="presOf" srcId="{1A99F8D0-DBC1-49F1-BC90-D899F32B403E}" destId="{E1BB273F-64DC-45F9-B4D0-3FF56B572D87}" srcOrd="1" destOrd="0" presId="urn:microsoft.com/office/officeart/2005/8/layout/gear1"/>
    <dgm:cxn modelId="{5E2919A3-EE84-4ECC-8B4B-04D41F96C994}" type="presOf" srcId="{3E3F3A5C-DBD5-4AE4-A604-199CAAB667A5}" destId="{79B0ABE4-CDB5-46CD-A706-F65AAA902F06}" srcOrd="0" destOrd="0" presId="urn:microsoft.com/office/officeart/2005/8/layout/gear1"/>
    <dgm:cxn modelId="{3DA49DA3-B8BD-452A-BEA6-936A767F51B7}" type="presOf" srcId="{3E3F3A5C-DBD5-4AE4-A604-199CAAB667A5}" destId="{F6A33A8E-E3DC-4FD5-9599-DD47DE5D1D5D}" srcOrd="2" destOrd="0" presId="urn:microsoft.com/office/officeart/2005/8/layout/gear1"/>
    <dgm:cxn modelId="{55FD47AE-3D1F-495E-B446-165B93383B99}" type="presOf" srcId="{1A99F8D0-DBC1-49F1-BC90-D899F32B403E}" destId="{935C81F7-2020-42C8-87B5-EEB63C490C56}" srcOrd="0" destOrd="0" presId="urn:microsoft.com/office/officeart/2005/8/layout/gear1"/>
    <dgm:cxn modelId="{05C2CFBD-8F15-4022-BCC9-6998A5A601C7}" type="presOf" srcId="{354FB764-979A-4EDF-AF86-0500820DD524}" destId="{6A26E4F5-9C75-41EB-95A2-D310E9CFDCC1}" srcOrd="0" destOrd="0" presId="urn:microsoft.com/office/officeart/2005/8/layout/gear1"/>
    <dgm:cxn modelId="{73DEA0E1-0AAB-4492-8A79-1ACC46CAF49D}" type="presOf" srcId="{97181CE3-55CB-46CA-BC75-FFA1E40E2545}" destId="{04265CD5-E7B4-4FA7-83F3-AAB026F5732C}" srcOrd="0" destOrd="0" presId="urn:microsoft.com/office/officeart/2005/8/layout/gear1"/>
    <dgm:cxn modelId="{AFBD17F4-0FB7-4757-BFAF-3073A400EB96}" type="presOf" srcId="{B12EB981-2A37-41E3-8A68-96BC69710C1A}" destId="{FE9740D9-C99A-4893-A34B-2C4F1A7B4EAD}" srcOrd="0" destOrd="0" presId="urn:microsoft.com/office/officeart/2005/8/layout/gear1"/>
    <dgm:cxn modelId="{2EE7ADFA-2F96-4FCA-AC89-CF7DE3F860E1}" srcId="{731ADD43-2B2E-47B6-907A-C307126D30A7}" destId="{3E3F3A5C-DBD5-4AE4-A604-199CAAB667A5}" srcOrd="2" destOrd="0" parTransId="{5CE8EB20-E008-4590-BAEE-2C023DB2F904}" sibTransId="{97181CE3-55CB-46CA-BC75-FFA1E40E2545}"/>
    <dgm:cxn modelId="{C41A63D3-0587-437F-AEBC-DDE3ED9FF385}" type="presParOf" srcId="{4BB6DCC7-64CF-419A-A942-98F20D43D78E}" destId="{935C81F7-2020-42C8-87B5-EEB63C490C56}" srcOrd="0" destOrd="0" presId="urn:microsoft.com/office/officeart/2005/8/layout/gear1"/>
    <dgm:cxn modelId="{4162A940-CFA5-4DE8-AA50-9A2CD16B0621}" type="presParOf" srcId="{4BB6DCC7-64CF-419A-A942-98F20D43D78E}" destId="{E1BB273F-64DC-45F9-B4D0-3FF56B572D87}" srcOrd="1" destOrd="0" presId="urn:microsoft.com/office/officeart/2005/8/layout/gear1"/>
    <dgm:cxn modelId="{710191B0-B2D8-4A8F-BF0F-DB9619C5BDDB}" type="presParOf" srcId="{4BB6DCC7-64CF-419A-A942-98F20D43D78E}" destId="{89CAFDC5-3D4C-4E57-A84B-EB28F59E0A95}" srcOrd="2" destOrd="0" presId="urn:microsoft.com/office/officeart/2005/8/layout/gear1"/>
    <dgm:cxn modelId="{442615FD-DEF6-4EA4-8F81-D9E888618DFA}" type="presParOf" srcId="{4BB6DCC7-64CF-419A-A942-98F20D43D78E}" destId="{FE9740D9-C99A-4893-A34B-2C4F1A7B4EAD}" srcOrd="3" destOrd="0" presId="urn:microsoft.com/office/officeart/2005/8/layout/gear1"/>
    <dgm:cxn modelId="{E65EF3DF-9CF2-469C-8D2F-630E8DF2748C}" type="presParOf" srcId="{4BB6DCC7-64CF-419A-A942-98F20D43D78E}" destId="{95678F38-118A-40F7-81F8-C2A0BF0E15EE}" srcOrd="4" destOrd="0" presId="urn:microsoft.com/office/officeart/2005/8/layout/gear1"/>
    <dgm:cxn modelId="{1D8D3A85-BDA5-4406-8A45-49CF9C19CA90}" type="presParOf" srcId="{4BB6DCC7-64CF-419A-A942-98F20D43D78E}" destId="{FE046CD8-1E2D-4713-8046-8AE18EAC21AF}" srcOrd="5" destOrd="0" presId="urn:microsoft.com/office/officeart/2005/8/layout/gear1"/>
    <dgm:cxn modelId="{2B4925C4-D48A-40B9-922C-D8267BD46BB7}" type="presParOf" srcId="{4BB6DCC7-64CF-419A-A942-98F20D43D78E}" destId="{79B0ABE4-CDB5-46CD-A706-F65AAA902F06}" srcOrd="6" destOrd="0" presId="urn:microsoft.com/office/officeart/2005/8/layout/gear1"/>
    <dgm:cxn modelId="{EA1DE9A1-69FE-4C29-B72F-6BA2606197C9}" type="presParOf" srcId="{4BB6DCC7-64CF-419A-A942-98F20D43D78E}" destId="{83F3A48C-D171-4A5E-9A6A-599D66E8B9E9}" srcOrd="7" destOrd="0" presId="urn:microsoft.com/office/officeart/2005/8/layout/gear1"/>
    <dgm:cxn modelId="{4814D380-4687-4676-ADFF-BCFA3F79953F}" type="presParOf" srcId="{4BB6DCC7-64CF-419A-A942-98F20D43D78E}" destId="{F6A33A8E-E3DC-4FD5-9599-DD47DE5D1D5D}" srcOrd="8" destOrd="0" presId="urn:microsoft.com/office/officeart/2005/8/layout/gear1"/>
    <dgm:cxn modelId="{31E24C58-AD30-415C-8630-878FE5D86659}" type="presParOf" srcId="{4BB6DCC7-64CF-419A-A942-98F20D43D78E}" destId="{4A1E6591-C120-4C7C-82D4-42F163A9849F}" srcOrd="9" destOrd="0" presId="urn:microsoft.com/office/officeart/2005/8/layout/gear1"/>
    <dgm:cxn modelId="{05344B4E-E31E-4CFB-91DB-4AACE61EFB51}" type="presParOf" srcId="{4BB6DCC7-64CF-419A-A942-98F20D43D78E}" destId="{296D74EB-8C04-461D-B4C3-95B4EAE9DC0D}" srcOrd="10" destOrd="0" presId="urn:microsoft.com/office/officeart/2005/8/layout/gear1"/>
    <dgm:cxn modelId="{E69C9F9B-0ACE-4914-BACD-D01C7E79E09D}" type="presParOf" srcId="{4BB6DCC7-64CF-419A-A942-98F20D43D78E}" destId="{6A26E4F5-9C75-41EB-95A2-D310E9CFDCC1}" srcOrd="11" destOrd="0" presId="urn:microsoft.com/office/officeart/2005/8/layout/gear1"/>
    <dgm:cxn modelId="{2D9B60A3-1831-48F9-AA7A-167AD8E72BD4}" type="presParOf" srcId="{4BB6DCC7-64CF-419A-A942-98F20D43D78E}" destId="{04265CD5-E7B4-4FA7-83F3-AAB026F5732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1ADD43-2B2E-47B6-907A-C307126D30A7}" type="doc">
      <dgm:prSet loTypeId="urn:microsoft.com/office/officeart/2005/8/layout/gear1" loCatId="relationship" qsTypeId="urn:microsoft.com/office/officeart/2005/8/quickstyle/simple1" qsCatId="simple" csTypeId="urn:microsoft.com/office/officeart/2005/8/colors/accent1_2" csCatId="accent1" phldr="1"/>
      <dgm:spPr/>
    </dgm:pt>
    <dgm:pt modelId="{1A99F8D0-DBC1-49F1-BC90-D899F32B403E}">
      <dgm:prSet phldrT="[Text]"/>
      <dgm:spPr/>
      <dgm:t>
        <a:bodyPr/>
        <a:lstStyle/>
        <a:p>
          <a:r>
            <a:rPr lang="fr-CH"/>
            <a:t>Entreprise</a:t>
          </a:r>
        </a:p>
      </dgm:t>
    </dgm:pt>
    <dgm:pt modelId="{BFB0BE42-67DD-4400-B818-25ACC96BBC75}" type="parTrans" cxnId="{9B4D2110-DA3A-429F-A2D4-F43BA73D6318}">
      <dgm:prSet/>
      <dgm:spPr/>
      <dgm:t>
        <a:bodyPr/>
        <a:lstStyle/>
        <a:p>
          <a:endParaRPr lang="de-CH"/>
        </a:p>
      </dgm:t>
    </dgm:pt>
    <dgm:pt modelId="{45900B12-D174-43ED-8DAA-A4D2713F02DF}" type="sibTrans" cxnId="{9B4D2110-DA3A-429F-A2D4-F43BA73D6318}">
      <dgm:prSet/>
      <dgm:spPr/>
      <dgm:t>
        <a:bodyPr/>
        <a:lstStyle/>
        <a:p>
          <a:endParaRPr lang="de-CH"/>
        </a:p>
      </dgm:t>
    </dgm:pt>
    <dgm:pt modelId="{B12EB981-2A37-41E3-8A68-96BC69710C1A}">
      <dgm:prSet phldrT="[Text]" custT="1"/>
      <dgm:spPr>
        <a:solidFill>
          <a:srgbClr val="1A3140"/>
        </a:solidFill>
        <a:ln>
          <a:solidFill>
            <a:srgbClr val="1A3140"/>
          </a:solidFill>
        </a:ln>
      </dgm:spPr>
      <dgm:t>
        <a:bodyPr/>
        <a:lstStyle/>
        <a:p>
          <a:r>
            <a:rPr lang="fr-CH" sz="1800"/>
            <a:t>École prof.</a:t>
          </a:r>
        </a:p>
      </dgm:t>
    </dgm:pt>
    <dgm:pt modelId="{060110CA-D941-4EA3-A9BD-5CF419CA72AF}" type="parTrans" cxnId="{03F4FB41-2F33-476A-9786-61FFAC8F6DCD}">
      <dgm:prSet/>
      <dgm:spPr/>
      <dgm:t>
        <a:bodyPr/>
        <a:lstStyle/>
        <a:p>
          <a:endParaRPr lang="de-CH"/>
        </a:p>
      </dgm:t>
    </dgm:pt>
    <dgm:pt modelId="{354FB764-979A-4EDF-AF86-0500820DD524}" type="sibTrans" cxnId="{03F4FB41-2F33-476A-9786-61FFAC8F6DCD}">
      <dgm:prSet/>
      <dgm:spPr/>
      <dgm:t>
        <a:bodyPr/>
        <a:lstStyle/>
        <a:p>
          <a:endParaRPr lang="de-CH"/>
        </a:p>
      </dgm:t>
    </dgm:pt>
    <dgm:pt modelId="{3E3F3A5C-DBD5-4AE4-A604-199CAAB667A5}">
      <dgm:prSet phldrT="[Text]"/>
      <dgm:spPr>
        <a:solidFill>
          <a:srgbClr val="9DBF17"/>
        </a:solidFill>
        <a:ln>
          <a:solidFill>
            <a:srgbClr val="9DBF17"/>
          </a:solidFill>
        </a:ln>
      </dgm:spPr>
      <dgm:t>
        <a:bodyPr/>
        <a:lstStyle/>
        <a:p>
          <a:r>
            <a:rPr lang="fr-CH"/>
            <a:t>CI</a:t>
          </a:r>
        </a:p>
      </dgm:t>
    </dgm:pt>
    <dgm:pt modelId="{5CE8EB20-E008-4590-BAEE-2C023DB2F904}" type="parTrans" cxnId="{2EE7ADFA-2F96-4FCA-AC89-CF7DE3F860E1}">
      <dgm:prSet/>
      <dgm:spPr/>
      <dgm:t>
        <a:bodyPr/>
        <a:lstStyle/>
        <a:p>
          <a:endParaRPr lang="de-CH"/>
        </a:p>
      </dgm:t>
    </dgm:pt>
    <dgm:pt modelId="{97181CE3-55CB-46CA-BC75-FFA1E40E2545}" type="sibTrans" cxnId="{2EE7ADFA-2F96-4FCA-AC89-CF7DE3F860E1}">
      <dgm:prSet/>
      <dgm:spPr/>
      <dgm:t>
        <a:bodyPr/>
        <a:lstStyle/>
        <a:p>
          <a:endParaRPr lang="de-CH"/>
        </a:p>
      </dgm:t>
    </dgm:pt>
    <dgm:pt modelId="{4BB6DCC7-64CF-419A-A942-98F20D43D78E}" type="pres">
      <dgm:prSet presAssocID="{731ADD43-2B2E-47B6-907A-C307126D30A7}" presName="composite" presStyleCnt="0">
        <dgm:presLayoutVars>
          <dgm:chMax val="3"/>
          <dgm:animLvl val="lvl"/>
          <dgm:resizeHandles val="exact"/>
        </dgm:presLayoutVars>
      </dgm:prSet>
      <dgm:spPr/>
    </dgm:pt>
    <dgm:pt modelId="{935C81F7-2020-42C8-87B5-EEB63C490C56}" type="pres">
      <dgm:prSet presAssocID="{1A99F8D0-DBC1-49F1-BC90-D899F32B403E}" presName="gear1" presStyleLbl="node1" presStyleIdx="0" presStyleCnt="3">
        <dgm:presLayoutVars>
          <dgm:chMax val="1"/>
          <dgm:bulletEnabled val="1"/>
        </dgm:presLayoutVars>
      </dgm:prSet>
      <dgm:spPr/>
    </dgm:pt>
    <dgm:pt modelId="{E1BB273F-64DC-45F9-B4D0-3FF56B572D87}" type="pres">
      <dgm:prSet presAssocID="{1A99F8D0-DBC1-49F1-BC90-D899F32B403E}" presName="gear1srcNode" presStyleLbl="node1" presStyleIdx="0" presStyleCnt="3"/>
      <dgm:spPr/>
    </dgm:pt>
    <dgm:pt modelId="{89CAFDC5-3D4C-4E57-A84B-EB28F59E0A95}" type="pres">
      <dgm:prSet presAssocID="{1A99F8D0-DBC1-49F1-BC90-D899F32B403E}" presName="gear1dstNode" presStyleLbl="node1" presStyleIdx="0" presStyleCnt="3"/>
      <dgm:spPr/>
    </dgm:pt>
    <dgm:pt modelId="{FE9740D9-C99A-4893-A34B-2C4F1A7B4EAD}" type="pres">
      <dgm:prSet presAssocID="{B12EB981-2A37-41E3-8A68-96BC69710C1A}" presName="gear2" presStyleLbl="node1" presStyleIdx="1" presStyleCnt="3">
        <dgm:presLayoutVars>
          <dgm:chMax val="1"/>
          <dgm:bulletEnabled val="1"/>
        </dgm:presLayoutVars>
      </dgm:prSet>
      <dgm:spPr/>
    </dgm:pt>
    <dgm:pt modelId="{95678F38-118A-40F7-81F8-C2A0BF0E15EE}" type="pres">
      <dgm:prSet presAssocID="{B12EB981-2A37-41E3-8A68-96BC69710C1A}" presName="gear2srcNode" presStyleLbl="node1" presStyleIdx="1" presStyleCnt="3"/>
      <dgm:spPr/>
    </dgm:pt>
    <dgm:pt modelId="{FE046CD8-1E2D-4713-8046-8AE18EAC21AF}" type="pres">
      <dgm:prSet presAssocID="{B12EB981-2A37-41E3-8A68-96BC69710C1A}" presName="gear2dstNode" presStyleLbl="node1" presStyleIdx="1" presStyleCnt="3"/>
      <dgm:spPr/>
    </dgm:pt>
    <dgm:pt modelId="{79B0ABE4-CDB5-46CD-A706-F65AAA902F06}" type="pres">
      <dgm:prSet presAssocID="{3E3F3A5C-DBD5-4AE4-A604-199CAAB667A5}" presName="gear3" presStyleLbl="node1" presStyleIdx="2" presStyleCnt="3"/>
      <dgm:spPr/>
    </dgm:pt>
    <dgm:pt modelId="{83F3A48C-D171-4A5E-9A6A-599D66E8B9E9}" type="pres">
      <dgm:prSet presAssocID="{3E3F3A5C-DBD5-4AE4-A604-199CAAB667A5}" presName="gear3tx" presStyleLbl="node1" presStyleIdx="2" presStyleCnt="3">
        <dgm:presLayoutVars>
          <dgm:chMax val="1"/>
          <dgm:bulletEnabled val="1"/>
        </dgm:presLayoutVars>
      </dgm:prSet>
      <dgm:spPr/>
    </dgm:pt>
    <dgm:pt modelId="{F6A33A8E-E3DC-4FD5-9599-DD47DE5D1D5D}" type="pres">
      <dgm:prSet presAssocID="{3E3F3A5C-DBD5-4AE4-A604-199CAAB667A5}" presName="gear3srcNode" presStyleLbl="node1" presStyleIdx="2" presStyleCnt="3"/>
      <dgm:spPr/>
    </dgm:pt>
    <dgm:pt modelId="{4A1E6591-C120-4C7C-82D4-42F163A9849F}" type="pres">
      <dgm:prSet presAssocID="{3E3F3A5C-DBD5-4AE4-A604-199CAAB667A5}" presName="gear3dstNode" presStyleLbl="node1" presStyleIdx="2" presStyleCnt="3"/>
      <dgm:spPr/>
    </dgm:pt>
    <dgm:pt modelId="{296D74EB-8C04-461D-B4C3-95B4EAE9DC0D}" type="pres">
      <dgm:prSet presAssocID="{45900B12-D174-43ED-8DAA-A4D2713F02DF}" presName="connector1" presStyleLbl="sibTrans2D1" presStyleIdx="0" presStyleCnt="3"/>
      <dgm:spPr/>
    </dgm:pt>
    <dgm:pt modelId="{6A26E4F5-9C75-41EB-95A2-D310E9CFDCC1}" type="pres">
      <dgm:prSet presAssocID="{354FB764-979A-4EDF-AF86-0500820DD524}" presName="connector2" presStyleLbl="sibTrans2D1" presStyleIdx="1" presStyleCnt="3"/>
      <dgm:spPr/>
    </dgm:pt>
    <dgm:pt modelId="{04265CD5-E7B4-4FA7-83F3-AAB026F5732C}" type="pres">
      <dgm:prSet presAssocID="{97181CE3-55CB-46CA-BC75-FFA1E40E2545}" presName="connector3" presStyleLbl="sibTrans2D1" presStyleIdx="2" presStyleCnt="3"/>
      <dgm:spPr/>
    </dgm:pt>
  </dgm:ptLst>
  <dgm:cxnLst>
    <dgm:cxn modelId="{9B4D2110-DA3A-429F-A2D4-F43BA73D6318}" srcId="{731ADD43-2B2E-47B6-907A-C307126D30A7}" destId="{1A99F8D0-DBC1-49F1-BC90-D899F32B403E}" srcOrd="0" destOrd="0" parTransId="{BFB0BE42-67DD-4400-B818-25ACC96BBC75}" sibTransId="{45900B12-D174-43ED-8DAA-A4D2713F02DF}"/>
    <dgm:cxn modelId="{73A5961A-CAFF-41E0-B42C-FC11EE7F2DC4}" type="presOf" srcId="{3E3F3A5C-DBD5-4AE4-A604-199CAAB667A5}" destId="{83F3A48C-D171-4A5E-9A6A-599D66E8B9E9}" srcOrd="1" destOrd="0" presId="urn:microsoft.com/office/officeart/2005/8/layout/gear1"/>
    <dgm:cxn modelId="{51F43332-7DC5-4B41-AD89-5EA68D8F2C6D}" type="presOf" srcId="{1A99F8D0-DBC1-49F1-BC90-D899F32B403E}" destId="{89CAFDC5-3D4C-4E57-A84B-EB28F59E0A95}" srcOrd="2" destOrd="0" presId="urn:microsoft.com/office/officeart/2005/8/layout/gear1"/>
    <dgm:cxn modelId="{324BC33D-33AB-4AF9-86E3-97829D2E1243}" type="presOf" srcId="{45900B12-D174-43ED-8DAA-A4D2713F02DF}" destId="{296D74EB-8C04-461D-B4C3-95B4EAE9DC0D}" srcOrd="0" destOrd="0" presId="urn:microsoft.com/office/officeart/2005/8/layout/gear1"/>
    <dgm:cxn modelId="{E2687C5F-14F9-4903-9961-3129CCBF2214}" type="presOf" srcId="{3E3F3A5C-DBD5-4AE4-A604-199CAAB667A5}" destId="{4A1E6591-C120-4C7C-82D4-42F163A9849F}" srcOrd="3" destOrd="0" presId="urn:microsoft.com/office/officeart/2005/8/layout/gear1"/>
    <dgm:cxn modelId="{03F4FB41-2F33-476A-9786-61FFAC8F6DCD}" srcId="{731ADD43-2B2E-47B6-907A-C307126D30A7}" destId="{B12EB981-2A37-41E3-8A68-96BC69710C1A}" srcOrd="1" destOrd="0" parTransId="{060110CA-D941-4EA3-A9BD-5CF419CA72AF}" sibTransId="{354FB764-979A-4EDF-AF86-0500820DD524}"/>
    <dgm:cxn modelId="{22703E44-F3C3-4030-BD93-0822918DA2CB}" type="presOf" srcId="{B12EB981-2A37-41E3-8A68-96BC69710C1A}" destId="{FE046CD8-1E2D-4713-8046-8AE18EAC21AF}" srcOrd="2" destOrd="0" presId="urn:microsoft.com/office/officeart/2005/8/layout/gear1"/>
    <dgm:cxn modelId="{B2514C73-35F5-44ED-A219-C30240D2E9BC}" type="presOf" srcId="{B12EB981-2A37-41E3-8A68-96BC69710C1A}" destId="{95678F38-118A-40F7-81F8-C2A0BF0E15EE}" srcOrd="1" destOrd="0" presId="urn:microsoft.com/office/officeart/2005/8/layout/gear1"/>
    <dgm:cxn modelId="{A112C488-EC1E-4637-9F29-3DDF83147FA6}" type="presOf" srcId="{731ADD43-2B2E-47B6-907A-C307126D30A7}" destId="{4BB6DCC7-64CF-419A-A942-98F20D43D78E}" srcOrd="0" destOrd="0" presId="urn:microsoft.com/office/officeart/2005/8/layout/gear1"/>
    <dgm:cxn modelId="{D5AAEE9B-6CC5-4C45-8FD2-CD537A249366}" type="presOf" srcId="{1A99F8D0-DBC1-49F1-BC90-D899F32B403E}" destId="{E1BB273F-64DC-45F9-B4D0-3FF56B572D87}" srcOrd="1" destOrd="0" presId="urn:microsoft.com/office/officeart/2005/8/layout/gear1"/>
    <dgm:cxn modelId="{5E2919A3-EE84-4ECC-8B4B-04D41F96C994}" type="presOf" srcId="{3E3F3A5C-DBD5-4AE4-A604-199CAAB667A5}" destId="{79B0ABE4-CDB5-46CD-A706-F65AAA902F06}" srcOrd="0" destOrd="0" presId="urn:microsoft.com/office/officeart/2005/8/layout/gear1"/>
    <dgm:cxn modelId="{3DA49DA3-B8BD-452A-BEA6-936A767F51B7}" type="presOf" srcId="{3E3F3A5C-DBD5-4AE4-A604-199CAAB667A5}" destId="{F6A33A8E-E3DC-4FD5-9599-DD47DE5D1D5D}" srcOrd="2" destOrd="0" presId="urn:microsoft.com/office/officeart/2005/8/layout/gear1"/>
    <dgm:cxn modelId="{55FD47AE-3D1F-495E-B446-165B93383B99}" type="presOf" srcId="{1A99F8D0-DBC1-49F1-BC90-D899F32B403E}" destId="{935C81F7-2020-42C8-87B5-EEB63C490C56}" srcOrd="0" destOrd="0" presId="urn:microsoft.com/office/officeart/2005/8/layout/gear1"/>
    <dgm:cxn modelId="{05C2CFBD-8F15-4022-BCC9-6998A5A601C7}" type="presOf" srcId="{354FB764-979A-4EDF-AF86-0500820DD524}" destId="{6A26E4F5-9C75-41EB-95A2-D310E9CFDCC1}" srcOrd="0" destOrd="0" presId="urn:microsoft.com/office/officeart/2005/8/layout/gear1"/>
    <dgm:cxn modelId="{73DEA0E1-0AAB-4492-8A79-1ACC46CAF49D}" type="presOf" srcId="{97181CE3-55CB-46CA-BC75-FFA1E40E2545}" destId="{04265CD5-E7B4-4FA7-83F3-AAB026F5732C}" srcOrd="0" destOrd="0" presId="urn:microsoft.com/office/officeart/2005/8/layout/gear1"/>
    <dgm:cxn modelId="{AFBD17F4-0FB7-4757-BFAF-3073A400EB96}" type="presOf" srcId="{B12EB981-2A37-41E3-8A68-96BC69710C1A}" destId="{FE9740D9-C99A-4893-A34B-2C4F1A7B4EAD}" srcOrd="0" destOrd="0" presId="urn:microsoft.com/office/officeart/2005/8/layout/gear1"/>
    <dgm:cxn modelId="{2EE7ADFA-2F96-4FCA-AC89-CF7DE3F860E1}" srcId="{731ADD43-2B2E-47B6-907A-C307126D30A7}" destId="{3E3F3A5C-DBD5-4AE4-A604-199CAAB667A5}" srcOrd="2" destOrd="0" parTransId="{5CE8EB20-E008-4590-BAEE-2C023DB2F904}" sibTransId="{97181CE3-55CB-46CA-BC75-FFA1E40E2545}"/>
    <dgm:cxn modelId="{C41A63D3-0587-437F-AEBC-DDE3ED9FF385}" type="presParOf" srcId="{4BB6DCC7-64CF-419A-A942-98F20D43D78E}" destId="{935C81F7-2020-42C8-87B5-EEB63C490C56}" srcOrd="0" destOrd="0" presId="urn:microsoft.com/office/officeart/2005/8/layout/gear1"/>
    <dgm:cxn modelId="{4162A940-CFA5-4DE8-AA50-9A2CD16B0621}" type="presParOf" srcId="{4BB6DCC7-64CF-419A-A942-98F20D43D78E}" destId="{E1BB273F-64DC-45F9-B4D0-3FF56B572D87}" srcOrd="1" destOrd="0" presId="urn:microsoft.com/office/officeart/2005/8/layout/gear1"/>
    <dgm:cxn modelId="{710191B0-B2D8-4A8F-BF0F-DB9619C5BDDB}" type="presParOf" srcId="{4BB6DCC7-64CF-419A-A942-98F20D43D78E}" destId="{89CAFDC5-3D4C-4E57-A84B-EB28F59E0A95}" srcOrd="2" destOrd="0" presId="urn:microsoft.com/office/officeart/2005/8/layout/gear1"/>
    <dgm:cxn modelId="{442615FD-DEF6-4EA4-8F81-D9E888618DFA}" type="presParOf" srcId="{4BB6DCC7-64CF-419A-A942-98F20D43D78E}" destId="{FE9740D9-C99A-4893-A34B-2C4F1A7B4EAD}" srcOrd="3" destOrd="0" presId="urn:microsoft.com/office/officeart/2005/8/layout/gear1"/>
    <dgm:cxn modelId="{E65EF3DF-9CF2-469C-8D2F-630E8DF2748C}" type="presParOf" srcId="{4BB6DCC7-64CF-419A-A942-98F20D43D78E}" destId="{95678F38-118A-40F7-81F8-C2A0BF0E15EE}" srcOrd="4" destOrd="0" presId="urn:microsoft.com/office/officeart/2005/8/layout/gear1"/>
    <dgm:cxn modelId="{1D8D3A85-BDA5-4406-8A45-49CF9C19CA90}" type="presParOf" srcId="{4BB6DCC7-64CF-419A-A942-98F20D43D78E}" destId="{FE046CD8-1E2D-4713-8046-8AE18EAC21AF}" srcOrd="5" destOrd="0" presId="urn:microsoft.com/office/officeart/2005/8/layout/gear1"/>
    <dgm:cxn modelId="{2B4925C4-D48A-40B9-922C-D8267BD46BB7}" type="presParOf" srcId="{4BB6DCC7-64CF-419A-A942-98F20D43D78E}" destId="{79B0ABE4-CDB5-46CD-A706-F65AAA902F06}" srcOrd="6" destOrd="0" presId="urn:microsoft.com/office/officeart/2005/8/layout/gear1"/>
    <dgm:cxn modelId="{EA1DE9A1-69FE-4C29-B72F-6BA2606197C9}" type="presParOf" srcId="{4BB6DCC7-64CF-419A-A942-98F20D43D78E}" destId="{83F3A48C-D171-4A5E-9A6A-599D66E8B9E9}" srcOrd="7" destOrd="0" presId="urn:microsoft.com/office/officeart/2005/8/layout/gear1"/>
    <dgm:cxn modelId="{4814D380-4687-4676-ADFF-BCFA3F79953F}" type="presParOf" srcId="{4BB6DCC7-64CF-419A-A942-98F20D43D78E}" destId="{F6A33A8E-E3DC-4FD5-9599-DD47DE5D1D5D}" srcOrd="8" destOrd="0" presId="urn:microsoft.com/office/officeart/2005/8/layout/gear1"/>
    <dgm:cxn modelId="{31E24C58-AD30-415C-8630-878FE5D86659}" type="presParOf" srcId="{4BB6DCC7-64CF-419A-A942-98F20D43D78E}" destId="{4A1E6591-C120-4C7C-82D4-42F163A9849F}" srcOrd="9" destOrd="0" presId="urn:microsoft.com/office/officeart/2005/8/layout/gear1"/>
    <dgm:cxn modelId="{05344B4E-E31E-4CFB-91DB-4AACE61EFB51}" type="presParOf" srcId="{4BB6DCC7-64CF-419A-A942-98F20D43D78E}" destId="{296D74EB-8C04-461D-B4C3-95B4EAE9DC0D}" srcOrd="10" destOrd="0" presId="urn:microsoft.com/office/officeart/2005/8/layout/gear1"/>
    <dgm:cxn modelId="{E69C9F9B-0ACE-4914-BACD-D01C7E79E09D}" type="presParOf" srcId="{4BB6DCC7-64CF-419A-A942-98F20D43D78E}" destId="{6A26E4F5-9C75-41EB-95A2-D310E9CFDCC1}" srcOrd="11" destOrd="0" presId="urn:microsoft.com/office/officeart/2005/8/layout/gear1"/>
    <dgm:cxn modelId="{2D9B60A3-1831-48F9-AA7A-167AD8E72BD4}" type="presParOf" srcId="{4BB6DCC7-64CF-419A-A942-98F20D43D78E}" destId="{04265CD5-E7B4-4FA7-83F3-AAB026F5732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C81F7-2020-42C8-87B5-EEB63C490C56}">
      <dsp:nvSpPr>
        <dsp:cNvPr id="0" name=""/>
        <dsp:cNvSpPr/>
      </dsp:nvSpPr>
      <dsp:spPr>
        <a:xfrm>
          <a:off x="5322252" y="2105977"/>
          <a:ext cx="2573972" cy="257397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CH" sz="2500" kern="1200"/>
            <a:t>Entreprise</a:t>
          </a:r>
        </a:p>
      </dsp:txBody>
      <dsp:txXfrm>
        <a:off x="5839735" y="2708918"/>
        <a:ext cx="1539006" cy="1323074"/>
      </dsp:txXfrm>
    </dsp:sp>
    <dsp:sp modelId="{FE9740D9-C99A-4893-A34B-2C4F1A7B4EAD}">
      <dsp:nvSpPr>
        <dsp:cNvPr id="0" name=""/>
        <dsp:cNvSpPr/>
      </dsp:nvSpPr>
      <dsp:spPr>
        <a:xfrm>
          <a:off x="3824668" y="1497583"/>
          <a:ext cx="1871980" cy="1871980"/>
        </a:xfrm>
        <a:prstGeom prst="gear6">
          <a:avLst/>
        </a:prstGeom>
        <a:solidFill>
          <a:srgbClr val="1A3140"/>
        </a:solidFill>
        <a:ln w="12700" cap="flat" cmpd="sng" algn="ctr">
          <a:solidFill>
            <a:srgbClr val="1A31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CH" sz="1800" kern="1200"/>
            <a:t>École prof.</a:t>
          </a:r>
        </a:p>
      </dsp:txBody>
      <dsp:txXfrm>
        <a:off x="4295945" y="1971708"/>
        <a:ext cx="929426" cy="923730"/>
      </dsp:txXfrm>
    </dsp:sp>
    <dsp:sp modelId="{79B0ABE4-CDB5-46CD-A706-F65AAA902F06}">
      <dsp:nvSpPr>
        <dsp:cNvPr id="0" name=""/>
        <dsp:cNvSpPr/>
      </dsp:nvSpPr>
      <dsp:spPr>
        <a:xfrm rot="20700000">
          <a:off x="4873168" y="206108"/>
          <a:ext cx="1834158" cy="1834158"/>
        </a:xfrm>
        <a:prstGeom prst="gear6">
          <a:avLst/>
        </a:prstGeom>
        <a:solidFill>
          <a:srgbClr val="9DBF17"/>
        </a:solidFill>
        <a:ln w="12700" cap="flat" cmpd="sng" algn="ctr">
          <a:solidFill>
            <a:srgbClr val="9DBF1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CH" sz="2500" kern="1200"/>
            <a:t>CI</a:t>
          </a:r>
        </a:p>
      </dsp:txBody>
      <dsp:txXfrm rot="-20700000">
        <a:off x="5275453" y="608393"/>
        <a:ext cx="1029589" cy="1029589"/>
      </dsp:txXfrm>
    </dsp:sp>
    <dsp:sp modelId="{296D74EB-8C04-461D-B4C3-95B4EAE9DC0D}">
      <dsp:nvSpPr>
        <dsp:cNvPr id="0" name=""/>
        <dsp:cNvSpPr/>
      </dsp:nvSpPr>
      <dsp:spPr>
        <a:xfrm>
          <a:off x="5129696" y="1714512"/>
          <a:ext cx="3294684" cy="3294684"/>
        </a:xfrm>
        <a:prstGeom prst="circularArrow">
          <a:avLst>
            <a:gd name="adj1" fmla="val 4688"/>
            <a:gd name="adj2" fmla="val 299029"/>
            <a:gd name="adj3" fmla="val 2526663"/>
            <a:gd name="adj4" fmla="val 1583884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26E4F5-9C75-41EB-95A2-D310E9CFDCC1}">
      <dsp:nvSpPr>
        <dsp:cNvPr id="0" name=""/>
        <dsp:cNvSpPr/>
      </dsp:nvSpPr>
      <dsp:spPr>
        <a:xfrm>
          <a:off x="3493144" y="1081301"/>
          <a:ext cx="2393794" cy="239379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265CD5-E7B4-4FA7-83F3-AAB026F5732C}">
      <dsp:nvSpPr>
        <dsp:cNvPr id="0" name=""/>
        <dsp:cNvSpPr/>
      </dsp:nvSpPr>
      <dsp:spPr>
        <a:xfrm>
          <a:off x="4448908" y="-197724"/>
          <a:ext cx="2580992" cy="258099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C81F7-2020-42C8-87B5-EEB63C490C56}">
      <dsp:nvSpPr>
        <dsp:cNvPr id="0" name=""/>
        <dsp:cNvSpPr/>
      </dsp:nvSpPr>
      <dsp:spPr>
        <a:xfrm>
          <a:off x="5322252" y="2105977"/>
          <a:ext cx="2573972" cy="257397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CH" sz="2500" kern="1200"/>
            <a:t>Entreprise</a:t>
          </a:r>
        </a:p>
      </dsp:txBody>
      <dsp:txXfrm>
        <a:off x="5839735" y="2708918"/>
        <a:ext cx="1539006" cy="1323074"/>
      </dsp:txXfrm>
    </dsp:sp>
    <dsp:sp modelId="{FE9740D9-C99A-4893-A34B-2C4F1A7B4EAD}">
      <dsp:nvSpPr>
        <dsp:cNvPr id="0" name=""/>
        <dsp:cNvSpPr/>
      </dsp:nvSpPr>
      <dsp:spPr>
        <a:xfrm>
          <a:off x="3824668" y="1497583"/>
          <a:ext cx="1871980" cy="1871980"/>
        </a:xfrm>
        <a:prstGeom prst="gear6">
          <a:avLst/>
        </a:prstGeom>
        <a:solidFill>
          <a:srgbClr val="1A3140"/>
        </a:solidFill>
        <a:ln w="12700" cap="flat" cmpd="sng" algn="ctr">
          <a:solidFill>
            <a:srgbClr val="1A31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CH" sz="1800" kern="1200"/>
            <a:t>École prof.</a:t>
          </a:r>
        </a:p>
      </dsp:txBody>
      <dsp:txXfrm>
        <a:off x="4295945" y="1971708"/>
        <a:ext cx="929426" cy="923730"/>
      </dsp:txXfrm>
    </dsp:sp>
    <dsp:sp modelId="{79B0ABE4-CDB5-46CD-A706-F65AAA902F06}">
      <dsp:nvSpPr>
        <dsp:cNvPr id="0" name=""/>
        <dsp:cNvSpPr/>
      </dsp:nvSpPr>
      <dsp:spPr>
        <a:xfrm rot="20700000">
          <a:off x="4873168" y="206108"/>
          <a:ext cx="1834158" cy="1834158"/>
        </a:xfrm>
        <a:prstGeom prst="gear6">
          <a:avLst/>
        </a:prstGeom>
        <a:solidFill>
          <a:srgbClr val="9DBF17"/>
        </a:solidFill>
        <a:ln w="12700" cap="flat" cmpd="sng" algn="ctr">
          <a:solidFill>
            <a:srgbClr val="9DBF1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CH" sz="2500" kern="1200"/>
            <a:t>CI</a:t>
          </a:r>
        </a:p>
      </dsp:txBody>
      <dsp:txXfrm rot="-20700000">
        <a:off x="5275453" y="608393"/>
        <a:ext cx="1029589" cy="1029589"/>
      </dsp:txXfrm>
    </dsp:sp>
    <dsp:sp modelId="{296D74EB-8C04-461D-B4C3-95B4EAE9DC0D}">
      <dsp:nvSpPr>
        <dsp:cNvPr id="0" name=""/>
        <dsp:cNvSpPr/>
      </dsp:nvSpPr>
      <dsp:spPr>
        <a:xfrm>
          <a:off x="5129696" y="1714512"/>
          <a:ext cx="3294684" cy="3294684"/>
        </a:xfrm>
        <a:prstGeom prst="circularArrow">
          <a:avLst>
            <a:gd name="adj1" fmla="val 4688"/>
            <a:gd name="adj2" fmla="val 299029"/>
            <a:gd name="adj3" fmla="val 2526663"/>
            <a:gd name="adj4" fmla="val 1583884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26E4F5-9C75-41EB-95A2-D310E9CFDCC1}">
      <dsp:nvSpPr>
        <dsp:cNvPr id="0" name=""/>
        <dsp:cNvSpPr/>
      </dsp:nvSpPr>
      <dsp:spPr>
        <a:xfrm>
          <a:off x="3493144" y="1081301"/>
          <a:ext cx="2393794" cy="239379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265CD5-E7B4-4FA7-83F3-AAB026F5732C}">
      <dsp:nvSpPr>
        <dsp:cNvPr id="0" name=""/>
        <dsp:cNvSpPr/>
      </dsp:nvSpPr>
      <dsp:spPr>
        <a:xfrm>
          <a:off x="4448908" y="-197724"/>
          <a:ext cx="2580992" cy="258099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5C82F27C-08C2-1240-B0AA-C16688F3B37D}"/>
              </a:ext>
            </a:extLst>
          </p:cNvPr>
          <p:cNvSpPr>
            <a:spLocks noGrp="1"/>
          </p:cNvSpPr>
          <p:nvPr>
            <p:ph type="hdr" sz="quarter"/>
          </p:nvPr>
        </p:nvSpPr>
        <p:spPr>
          <a:xfrm>
            <a:off x="496294" y="402937"/>
            <a:ext cx="3204545" cy="513508"/>
          </a:xfrm>
          <a:prstGeom prst="rect">
            <a:avLst/>
          </a:prstGeom>
        </p:spPr>
        <p:txBody>
          <a:bodyPr vert="horz" lIns="0" tIns="0" rIns="0" bIns="0" rtlCol="0"/>
          <a:lstStyle>
            <a:lvl1pPr algn="l">
              <a:defRPr sz="1200"/>
            </a:lvl1pPr>
          </a:lstStyle>
          <a:p>
            <a:endParaRPr lang="de-CH">
              <a:solidFill>
                <a:srgbClr val="28465A"/>
              </a:solidFill>
              <a:latin typeface="Arial" panose="020B0604020202020204" pitchFamily="34" charset="0"/>
              <a:cs typeface="Arial" panose="020B0604020202020204" pitchFamily="34" charset="0"/>
            </a:endParaRPr>
          </a:p>
        </p:txBody>
      </p:sp>
      <p:sp>
        <p:nvSpPr>
          <p:cNvPr id="8" name="Fußzeilenplatzhalter 3">
            <a:extLst>
              <a:ext uri="{FF2B5EF4-FFF2-40B4-BE49-F238E27FC236}">
                <a16:creationId xmlns:a16="http://schemas.microsoft.com/office/drawing/2014/main" id="{9CD3CAA7-2283-134F-B504-9FA3FB7814CC}"/>
              </a:ext>
            </a:extLst>
          </p:cNvPr>
          <p:cNvSpPr>
            <a:spLocks noGrp="1"/>
          </p:cNvSpPr>
          <p:nvPr>
            <p:ph type="ftr" sz="quarter" idx="2"/>
          </p:nvPr>
        </p:nvSpPr>
        <p:spPr>
          <a:xfrm>
            <a:off x="496294" y="9710795"/>
            <a:ext cx="3204545" cy="523818"/>
          </a:xfrm>
          <a:prstGeom prst="rect">
            <a:avLst/>
          </a:prstGeom>
        </p:spPr>
        <p:txBody>
          <a:bodyPr vert="horz" lIns="0" tIns="0" rIns="0" bIns="0" rtlCol="0" anchor="t" anchorCtr="0"/>
          <a:lstStyle>
            <a:lvl1pPr algn="l">
              <a:defRPr sz="1200"/>
            </a:lvl1pPr>
          </a:lstStyle>
          <a:p>
            <a:endParaRPr lang="de-CH">
              <a:solidFill>
                <a:srgbClr val="2846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9202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8" tIns="47384" rIns="94768" bIns="47384" rtlCol="0" anchor="ctr"/>
          <a:lstStyle/>
          <a:p>
            <a:endParaRPr lang="de-CH"/>
          </a:p>
        </p:txBody>
      </p:sp>
      <p:sp>
        <p:nvSpPr>
          <p:cNvPr id="5" name="Notizenplatzhalter 4"/>
          <p:cNvSpPr>
            <a:spLocks noGrp="1"/>
          </p:cNvSpPr>
          <p:nvPr>
            <p:ph type="body" sz="quarter" idx="3"/>
          </p:nvPr>
        </p:nvSpPr>
        <p:spPr>
          <a:xfrm>
            <a:off x="709931" y="4925407"/>
            <a:ext cx="5679440" cy="4029879"/>
          </a:xfrm>
          <a:prstGeom prst="rect">
            <a:avLst/>
          </a:prstGeom>
        </p:spPr>
        <p:txBody>
          <a:bodyPr vert="horz" lIns="94768" tIns="47384" rIns="94768" bIns="4738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Kopfzeilenplatzhalter 1">
            <a:extLst>
              <a:ext uri="{FF2B5EF4-FFF2-40B4-BE49-F238E27FC236}">
                <a16:creationId xmlns:a16="http://schemas.microsoft.com/office/drawing/2014/main" id="{1C3332A0-E20D-E040-A6A2-6EA60CC4E38A}"/>
              </a:ext>
            </a:extLst>
          </p:cNvPr>
          <p:cNvSpPr>
            <a:spLocks noGrp="1"/>
          </p:cNvSpPr>
          <p:nvPr>
            <p:ph type="hdr" sz="quarter"/>
          </p:nvPr>
        </p:nvSpPr>
        <p:spPr>
          <a:xfrm>
            <a:off x="719792" y="402937"/>
            <a:ext cx="3204545" cy="513508"/>
          </a:xfrm>
          <a:prstGeom prst="rect">
            <a:avLst/>
          </a:prstGeom>
        </p:spPr>
        <p:txBody>
          <a:bodyPr vert="horz" lIns="0" tIns="0" rIns="0" bIns="0" rtlCol="0"/>
          <a:lstStyle>
            <a:lvl1pPr algn="l">
              <a:defRPr sz="1200">
                <a:solidFill>
                  <a:srgbClr val="28465A"/>
                </a:solidFill>
              </a:defRPr>
            </a:lvl1pPr>
          </a:lstStyle>
          <a:p>
            <a:endParaRPr lang="de-CH">
              <a:latin typeface="Arial" panose="020B0604020202020204" pitchFamily="34" charset="0"/>
              <a:cs typeface="Arial" panose="020B0604020202020204" pitchFamily="34" charset="0"/>
            </a:endParaRPr>
          </a:p>
        </p:txBody>
      </p:sp>
      <p:sp>
        <p:nvSpPr>
          <p:cNvPr id="9" name="Datumsplatzhalter 2">
            <a:extLst>
              <a:ext uri="{FF2B5EF4-FFF2-40B4-BE49-F238E27FC236}">
                <a16:creationId xmlns:a16="http://schemas.microsoft.com/office/drawing/2014/main" id="{4D39326A-47D9-B048-ABEC-7B5C9A52A22E}"/>
              </a:ext>
            </a:extLst>
          </p:cNvPr>
          <p:cNvSpPr>
            <a:spLocks noGrp="1"/>
          </p:cNvSpPr>
          <p:nvPr>
            <p:ph type="dt" sz="quarter" idx="1"/>
          </p:nvPr>
        </p:nvSpPr>
        <p:spPr>
          <a:xfrm>
            <a:off x="4156318" y="402937"/>
            <a:ext cx="2228123" cy="513508"/>
          </a:xfrm>
          <a:prstGeom prst="rect">
            <a:avLst/>
          </a:prstGeom>
        </p:spPr>
        <p:txBody>
          <a:bodyPr vert="horz" lIns="0" tIns="0" rIns="0" bIns="0" rtlCol="0"/>
          <a:lstStyle>
            <a:lvl1pPr algn="r">
              <a:defRPr sz="1200">
                <a:solidFill>
                  <a:srgbClr val="28465A"/>
                </a:solidFill>
              </a:defRPr>
            </a:lvl1pPr>
          </a:lstStyle>
          <a:p>
            <a:fld id="{A034627D-A72F-EC42-8270-06C6043433CC}" type="datetimeFigureOut">
              <a:rPr lang="de-CH" smtClean="0">
                <a:latin typeface="Arial" panose="020B0604020202020204" pitchFamily="34" charset="0"/>
                <a:cs typeface="Arial" panose="020B0604020202020204" pitchFamily="34" charset="0"/>
              </a:rPr>
              <a:pPr/>
              <a:t>28.06.2023</a:t>
            </a:fld>
            <a:endParaRPr lang="de-CH">
              <a:latin typeface="Arial" panose="020B0604020202020204" pitchFamily="34" charset="0"/>
              <a:cs typeface="Arial" panose="020B0604020202020204" pitchFamily="34" charset="0"/>
            </a:endParaRPr>
          </a:p>
        </p:txBody>
      </p:sp>
      <p:sp>
        <p:nvSpPr>
          <p:cNvPr id="10" name="Fußzeilenplatzhalter 3">
            <a:extLst>
              <a:ext uri="{FF2B5EF4-FFF2-40B4-BE49-F238E27FC236}">
                <a16:creationId xmlns:a16="http://schemas.microsoft.com/office/drawing/2014/main" id="{C61A47BF-84F6-7A4F-8E2C-04890DD6E3C9}"/>
              </a:ext>
            </a:extLst>
          </p:cNvPr>
          <p:cNvSpPr>
            <a:spLocks noGrp="1"/>
          </p:cNvSpPr>
          <p:nvPr>
            <p:ph type="ftr" sz="quarter" idx="4"/>
          </p:nvPr>
        </p:nvSpPr>
        <p:spPr>
          <a:xfrm>
            <a:off x="719792" y="9710795"/>
            <a:ext cx="3204545" cy="523818"/>
          </a:xfrm>
          <a:prstGeom prst="rect">
            <a:avLst/>
          </a:prstGeom>
        </p:spPr>
        <p:txBody>
          <a:bodyPr vert="horz" lIns="0" tIns="0" rIns="0" bIns="0" rtlCol="0" anchor="t" anchorCtr="0"/>
          <a:lstStyle>
            <a:lvl1pPr algn="l">
              <a:defRPr sz="1200">
                <a:solidFill>
                  <a:srgbClr val="28465A"/>
                </a:solidFill>
              </a:defRPr>
            </a:lvl1pPr>
          </a:lstStyle>
          <a:p>
            <a:endParaRPr lang="de-CH">
              <a:latin typeface="Arial" panose="020B0604020202020204" pitchFamily="34" charset="0"/>
              <a:cs typeface="Arial" panose="020B0604020202020204" pitchFamily="34" charset="0"/>
            </a:endParaRPr>
          </a:p>
        </p:txBody>
      </p:sp>
      <p:sp>
        <p:nvSpPr>
          <p:cNvPr id="11" name="Foliennummernplatzhalter 4">
            <a:extLst>
              <a:ext uri="{FF2B5EF4-FFF2-40B4-BE49-F238E27FC236}">
                <a16:creationId xmlns:a16="http://schemas.microsoft.com/office/drawing/2014/main" id="{57F656D4-1303-234D-AFE3-73DC8F32A563}"/>
              </a:ext>
            </a:extLst>
          </p:cNvPr>
          <p:cNvSpPr>
            <a:spLocks noGrp="1"/>
          </p:cNvSpPr>
          <p:nvPr>
            <p:ph type="sldNum" sz="quarter" idx="5"/>
          </p:nvPr>
        </p:nvSpPr>
        <p:spPr>
          <a:xfrm>
            <a:off x="4156318" y="9710795"/>
            <a:ext cx="2223192" cy="523818"/>
          </a:xfrm>
          <a:prstGeom prst="rect">
            <a:avLst/>
          </a:prstGeom>
        </p:spPr>
        <p:txBody>
          <a:bodyPr vert="horz" lIns="0" tIns="0" rIns="0" bIns="0" rtlCol="0" anchor="t" anchorCtr="0"/>
          <a:lstStyle>
            <a:lvl1pPr algn="r">
              <a:defRPr sz="1200">
                <a:solidFill>
                  <a:srgbClr val="28465A"/>
                </a:solidFill>
              </a:defRPr>
            </a:lvl1pPr>
          </a:lstStyle>
          <a:p>
            <a:fld id="{4C424E31-3554-8248-9451-CB9A66087762}" type="slidenum">
              <a:rPr lang="de-CH" smtClean="0">
                <a:latin typeface="Arial" panose="020B0604020202020204" pitchFamily="34" charset="0"/>
                <a:cs typeface="Arial" panose="020B0604020202020204" pitchFamily="34" charset="0"/>
              </a:rPr>
              <a:pPr/>
              <a:t>‹N°›</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68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rgbClr val="28465A"/>
        </a:solidFill>
        <a:latin typeface="Arial" panose="020B0604020202020204" pitchFamily="34" charset="0"/>
        <a:ea typeface="+mn-ea"/>
        <a:cs typeface="Arial" panose="020B0604020202020204" pitchFamily="34" charset="0"/>
      </a:defRPr>
    </a:lvl1pPr>
    <a:lvl2pPr marL="180975" indent="0" algn="l" defTabSz="914400" rtl="0" eaLnBrk="1" latinLnBrk="0" hangingPunct="1">
      <a:tabLst/>
      <a:defRPr sz="1200" kern="1200">
        <a:solidFill>
          <a:srgbClr val="28465A"/>
        </a:solidFill>
        <a:latin typeface="Arial" panose="020B0604020202020204" pitchFamily="34" charset="0"/>
        <a:ea typeface="+mn-ea"/>
        <a:cs typeface="Arial" panose="020B0604020202020204" pitchFamily="34" charset="0"/>
      </a:defRPr>
    </a:lvl2pPr>
    <a:lvl3pPr marL="361950" indent="0" algn="l" defTabSz="914400" rtl="0" eaLnBrk="1" latinLnBrk="0" hangingPunct="1">
      <a:tabLst/>
      <a:defRPr sz="1200" kern="1200">
        <a:solidFill>
          <a:srgbClr val="28465A"/>
        </a:solidFill>
        <a:latin typeface="Arial" panose="020B0604020202020204" pitchFamily="34" charset="0"/>
        <a:ea typeface="+mn-ea"/>
        <a:cs typeface="Arial" panose="020B0604020202020204" pitchFamily="34" charset="0"/>
      </a:defRPr>
    </a:lvl3pPr>
    <a:lvl4pPr marL="534988" indent="0" algn="l" defTabSz="914400" rtl="0" eaLnBrk="1" latinLnBrk="0" hangingPunct="1">
      <a:tabLst/>
      <a:defRPr sz="1200" kern="1200">
        <a:solidFill>
          <a:srgbClr val="28465A"/>
        </a:solidFill>
        <a:latin typeface="Arial" panose="020B0604020202020204" pitchFamily="34" charset="0"/>
        <a:ea typeface="+mn-ea"/>
        <a:cs typeface="Arial" panose="020B0604020202020204" pitchFamily="34" charset="0"/>
      </a:defRPr>
    </a:lvl4pPr>
    <a:lvl5pPr marL="715963" indent="0" algn="l" defTabSz="914400" rtl="0" eaLnBrk="1" latinLnBrk="0" hangingPunct="1">
      <a:tabLst/>
      <a:defRPr sz="1200" kern="1200">
        <a:solidFill>
          <a:srgbClr val="28465A"/>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a:latin typeface="Arial"/>
                <a:cs typeface="Arial"/>
              </a:rPr>
              <a:t>Le monde du travail devient de plus en plus dynamique, numérique, stimulant.... notre branche et donc nos places d’apprentissage sont fortement touchées.</a:t>
            </a:r>
          </a:p>
          <a:p>
            <a:endParaRPr lang="de-CH">
              <a:latin typeface="Arial"/>
              <a:cs typeface="Arial"/>
            </a:endParaRPr>
          </a:p>
          <a:p>
            <a:r>
              <a:rPr lang="fr-CH">
                <a:latin typeface="Arial"/>
                <a:cs typeface="Arial"/>
              </a:rPr>
              <a:t>Les mégatendances et, en réponse, les perspectives d’avenir.</a:t>
            </a:r>
          </a:p>
          <a:p>
            <a:endParaRPr lang="de-CH">
              <a:latin typeface="Arial"/>
              <a:cs typeface="Arial"/>
            </a:endParaRPr>
          </a:p>
          <a:p>
            <a:r>
              <a:rPr lang="fr-CH">
                <a:latin typeface="Arial"/>
                <a:cs typeface="Arial"/>
              </a:rPr>
              <a:t>Avec la réforme de la formation commerciale initiale, nous tenons compte de ces exigences et préparons les jeunes professionnels à relever les défis futurs sur le marché du travail.</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1</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11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b="0"/>
              <a:t>Avec la suppression de la promotion – à l’exception de l’apprentissage avec maturité professionnelle intégrée – le thème du changement de niveau est quelque peu ralenti. Selon toute vraisemblance, ceux qui commencent dans le CFC finiront également dans le CFC.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1"/>
          </a:p>
          <a:p>
            <a:pPr marL="0" marR="0" lvl="0" indent="0" algn="l" defTabSz="914400" rtl="0" eaLnBrk="1" fontAlgn="auto" latinLnBrk="0" hangingPunct="1">
              <a:lnSpc>
                <a:spcPct val="100000"/>
              </a:lnSpc>
              <a:spcBef>
                <a:spcPts val="0"/>
              </a:spcBef>
              <a:spcAft>
                <a:spcPts val="0"/>
              </a:spcAft>
              <a:buClrTx/>
              <a:buSzTx/>
              <a:buFontTx/>
              <a:buNone/>
              <a:tabLst/>
              <a:defRPr/>
            </a:pPr>
            <a:r>
              <a:rPr lang="fr-CH" b="1"/>
              <a:t>Passage de la formation d’employée/employé de commerce CFC avec maturité professionnelle intégrée </a:t>
            </a:r>
            <a:r>
              <a:rPr lang="fr-CH" b="1">
                <a:sym typeface="Wingdings" panose="05000000000000000000" pitchFamily="2" charset="2"/>
              </a:rPr>
              <a:t></a:t>
            </a:r>
            <a:r>
              <a:rPr lang="fr-CH" b="1"/>
              <a:t> Employée/Employé de commerce CFC</a:t>
            </a:r>
          </a:p>
          <a:p>
            <a:r>
              <a:rPr lang="fr-CH"/>
              <a:t>Si les apprenti-e-s ont commencé leur apprentissage avec une maturité professionnelle intégrée, ils peuvent, en cas de résultats insuffisants, passer à l’apprentissage CFC sans maturité professionnelle sans devoir répéter l’année d’apprentissage. Dans le sens, c’est-à-dire de l’apprentissage CFC à l’apprentissage avec maturité professionnelle intégrée, les conditions varient d’un canton à l’autre.</a:t>
            </a:r>
          </a:p>
          <a:p>
            <a:endParaRPr lang="de-CH"/>
          </a:p>
          <a:p>
            <a:pPr marL="0" marR="0" lvl="0" indent="0" algn="l" defTabSz="914400" rtl="0" eaLnBrk="1" fontAlgn="auto" latinLnBrk="0" hangingPunct="1">
              <a:lnSpc>
                <a:spcPct val="100000"/>
              </a:lnSpc>
              <a:spcBef>
                <a:spcPts val="0"/>
              </a:spcBef>
              <a:spcAft>
                <a:spcPts val="0"/>
              </a:spcAft>
              <a:buClrTx/>
              <a:buSzTx/>
              <a:buFontTx/>
              <a:buNone/>
              <a:tabLst/>
              <a:defRPr/>
            </a:pPr>
            <a:r>
              <a:rPr lang="fr-CH" b="1"/>
              <a:t>Passage de la formation d’employée/employé de commerce CFC </a:t>
            </a:r>
            <a:r>
              <a:rPr lang="fr-CH" b="1">
                <a:sym typeface="Wingdings" panose="05000000000000000000" pitchFamily="2" charset="2"/>
              </a:rPr>
              <a:t></a:t>
            </a:r>
            <a:r>
              <a:rPr lang="fr-CH" b="1"/>
              <a:t> Employée/Employé de commerce AFP</a:t>
            </a:r>
          </a:p>
          <a:p>
            <a:pPr algn="l"/>
            <a:r>
              <a:rPr lang="fr-CH"/>
              <a:t>En cas de résultats insuffisants de manière répétée dans l’apprentissage CFC et de chances de réussite compromises, il est possible, avec l’accord de l’office de la formation professionnelle, de répéter l’année d’apprentissage</a:t>
            </a:r>
            <a:r>
              <a:rPr lang="fr-CH" b="0" i="0" u="none" strike="noStrike" baseline="0"/>
              <a:t>. Si une répétition n’est pas indiquée, le contrat d’apprentissage peut être résilié. Selon l’entreprise formatrice, il est possible, après une résiliation, de rester dans la même entreprise et d’effectuer un apprentissage AFP à la place d’un CFC. </a:t>
            </a:r>
            <a:r>
              <a:rPr lang="fr-CH"/>
              <a:t>En cas de passage d’une formation CFC de trois ans à une formation AFP de deux ans, il est obligatoire de résilier le contrat d’apprentissage et donc de conclure un nouveau contrat d’apprentissage, car la formation AFP est une profession à part entière</a:t>
            </a:r>
            <a:r>
              <a:rPr lang="fr-CH" b="0" i="0" u="none" strike="noStrike" baseline="0"/>
              <a:t>. Le changement de formation peut avoir lieu dans la même entreprise formatrice ou dans une nouvelle entreprise.</a:t>
            </a:r>
          </a:p>
          <a:p>
            <a:pPr algn="l"/>
            <a:endParaRPr lang="de-CH" b="0" i="0" u="none" strike="noStrike" baseline="0"/>
          </a:p>
          <a:p>
            <a:pPr algn="l"/>
            <a:r>
              <a:rPr lang="fr-CH"/>
              <a:t>Après avoir terminé l’apprentissage d’employée/employé de commerce AFP, les jeunes peuvent continuer avec un apprentissage CFC raccourci. C’est généralement l’école professionnelle et l’entreprise formatrice qui décident si cette variante est recommandée. Une autre option consiste à effectuer un apprentissage CFC ordinaire, donc non raccourci.</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10</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680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fr-CH" b="0" i="0" u="none" strike="noStrike" baseline="0"/>
              <a:t>L’apprentissage d’employée/employé de commerce AFP dure deux ans. Au terme de l’apprentissage AFP, il est possible d’entamer un apprentissage CFC, éventuellement raccourci, et d’obtenir le diplôme d’employée/employé de commerce CFC. La systématique est la même que dans le CFC, c’est-à-dire que ce ne sont plus des branches qui sont enseignées, mais des domaines de compétences opérationnelles. </a:t>
            </a:r>
            <a:r>
              <a:rPr lang="fr-CH"/>
              <a:t>Lors de l’élaboration, une attention particulière a été porté à ce que la formation de deux ans soit harmonisée avec l’apprentissage de trois ans, tant au niveau du contenu que de la conception. La perméabilité de l’AFP vers le CFC est ainsi garantie et améliorée. Parallèlement, il est garanti que la formation initiale AFP en soi transmette les compétences opérationnelles centrales des employés de commerce de manière moderne et qu’elle est axée sur les activités professionnelles des personnes ayant suivi l’apprentissage de deux ans.</a:t>
            </a:r>
          </a:p>
          <a:p>
            <a:pPr algn="l"/>
            <a:endParaRPr lang="de-CH"/>
          </a:p>
          <a:p>
            <a:pPr algn="l"/>
            <a:r>
              <a:rPr lang="fr-CH"/>
              <a:t>En résumé, il sera plus facile à l’avenir de compenser les faiblesses à l’école professionnelle. Si un jeune a de mauvais résultats aujourd’hui en allemand, il a un problème. Il doit changer de profil. À l’avenir, une faiblesse dans une langue étrangère pourra être compensée par un point fort dans d’autres domaines de compétences opérationnelles. Cette démarche est beaucoup plus proche de la réalité du travail que la situation scolaire actuelle, où un apprenti ayant des difficultés avec les chiffres, par exemple, n’a aucune chance.</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11</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737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12</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73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a:latin typeface="Arial"/>
                <a:cs typeface="Arial"/>
              </a:rPr>
              <a:t>L’</a:t>
            </a:r>
            <a:r>
              <a:rPr lang="fr-CH" b="1" i="0" u="none" strike="noStrike" baseline="0">
                <a:latin typeface="Arial"/>
                <a:cs typeface="Arial"/>
              </a:rPr>
              <a:t>entreprise formatrice</a:t>
            </a:r>
            <a:r>
              <a:rPr lang="fr-CH" b="0" i="0" u="none" strike="noStrike" baseline="0">
                <a:latin typeface="Arial"/>
                <a:cs typeface="Arial"/>
              </a:rPr>
              <a:t>, </a:t>
            </a:r>
            <a:r>
              <a:rPr lang="fr-CH">
                <a:latin typeface="Arial"/>
                <a:cs typeface="Arial"/>
              </a:rPr>
              <a:t>l’</a:t>
            </a:r>
            <a:r>
              <a:rPr lang="fr-CH" b="1">
                <a:latin typeface="Arial"/>
                <a:cs typeface="Arial"/>
              </a:rPr>
              <a:t>école professionnelle</a:t>
            </a:r>
            <a:r>
              <a:rPr lang="fr-CH">
                <a:latin typeface="Arial"/>
                <a:cs typeface="Arial"/>
              </a:rPr>
              <a:t> et les</a:t>
            </a:r>
            <a:r>
              <a:rPr lang="fr-CH" b="0" i="0" u="none" strike="noStrike" baseline="0">
                <a:latin typeface="Arial"/>
                <a:cs typeface="Arial"/>
              </a:rPr>
              <a:t> cours interentreprises (</a:t>
            </a:r>
            <a:r>
              <a:rPr lang="fr-CH" b="1" i="0" u="none" strike="noStrike" baseline="0">
                <a:latin typeface="Arial"/>
                <a:cs typeface="Arial"/>
              </a:rPr>
              <a:t>CI</a:t>
            </a:r>
            <a:r>
              <a:rPr lang="fr-CH" b="0" i="0" u="none" strike="noStrike" baseline="0">
                <a:latin typeface="Arial"/>
                <a:cs typeface="Arial"/>
              </a:rPr>
              <a:t>) </a:t>
            </a:r>
            <a:r>
              <a:rPr lang="fr-CH" b="1" i="0" u="none" strike="noStrike" baseline="0">
                <a:latin typeface="Arial"/>
                <a:cs typeface="Arial"/>
              </a:rPr>
              <a:t>collaborent afin que les apprenti-e-s achèvent leur formation avec succès.</a:t>
            </a:r>
            <a:r>
              <a:rPr lang="fr-CH" b="0" i="0" u="none" strike="noStrike" baseline="0">
                <a:latin typeface="Arial"/>
                <a:cs typeface="Arial"/>
              </a:rPr>
              <a:t> Les trois lieux de formation se complètent :</a:t>
            </a:r>
          </a:p>
          <a:p>
            <a:r>
              <a:rPr lang="fr-CH">
                <a:latin typeface="Arial"/>
                <a:cs typeface="Arial"/>
              </a:rPr>
              <a:t>Le lieu de formation le plus important est le </a:t>
            </a:r>
            <a:r>
              <a:rPr lang="fr-CH" b="1">
                <a:latin typeface="Arial"/>
                <a:cs typeface="Arial"/>
              </a:rPr>
              <a:t>poste de travail, où </a:t>
            </a:r>
            <a:r>
              <a:rPr lang="fr-CH">
                <a:latin typeface="Arial"/>
                <a:cs typeface="Arial"/>
              </a:rPr>
              <a:t>l’on acquiert des </a:t>
            </a:r>
            <a:r>
              <a:rPr lang="fr-CH" b="1">
                <a:latin typeface="Arial"/>
                <a:cs typeface="Arial"/>
              </a:rPr>
              <a:t>aptitudes</a:t>
            </a:r>
            <a:r>
              <a:rPr lang="fr-CH">
                <a:latin typeface="Arial"/>
                <a:cs typeface="Arial"/>
              </a:rPr>
              <a:t> </a:t>
            </a:r>
            <a:r>
              <a:rPr lang="fr-CH" b="1">
                <a:latin typeface="Arial"/>
                <a:cs typeface="Arial"/>
              </a:rPr>
              <a:t>et des processus opérationnels</a:t>
            </a:r>
            <a:r>
              <a:rPr lang="fr-CH">
                <a:latin typeface="Arial"/>
                <a:cs typeface="Arial"/>
              </a:rPr>
              <a:t>. </a:t>
            </a:r>
            <a:r>
              <a:rPr lang="fr-CH" b="0" i="0" u="none" strike="noStrike" baseline="0">
                <a:latin typeface="Arial"/>
                <a:cs typeface="Arial"/>
              </a:rPr>
              <a:t>L’</a:t>
            </a:r>
            <a:r>
              <a:rPr lang="fr-CH" b="1" i="0" u="none" strike="noStrike" baseline="0">
                <a:latin typeface="Arial"/>
                <a:cs typeface="Arial"/>
              </a:rPr>
              <a:t>école professionnelle</a:t>
            </a:r>
            <a:r>
              <a:rPr lang="fr-CH" b="0" i="0" u="none" strike="noStrike" baseline="0">
                <a:latin typeface="Arial"/>
                <a:cs typeface="Arial"/>
              </a:rPr>
              <a:t> </a:t>
            </a:r>
            <a:r>
              <a:rPr lang="fr-CH">
                <a:latin typeface="Arial"/>
                <a:cs typeface="Arial"/>
              </a:rPr>
              <a:t>transmet </a:t>
            </a:r>
            <a:r>
              <a:rPr lang="fr-CH" b="1">
                <a:latin typeface="Arial"/>
                <a:cs typeface="Arial"/>
              </a:rPr>
              <a:t>des connaissances fondamentales</a:t>
            </a:r>
            <a:r>
              <a:rPr lang="fr-CH" b="1" i="0" u="none" strike="noStrike" baseline="0">
                <a:latin typeface="Arial"/>
                <a:cs typeface="Arial"/>
              </a:rPr>
              <a:t> un savoir-faire </a:t>
            </a:r>
            <a:r>
              <a:rPr lang="fr-CH">
                <a:latin typeface="Arial"/>
                <a:cs typeface="Arial"/>
              </a:rPr>
              <a:t>approfondis, </a:t>
            </a:r>
            <a:r>
              <a:rPr lang="fr-CH" b="0" i="0" u="none" strike="noStrike" baseline="0">
                <a:latin typeface="Arial"/>
                <a:cs typeface="Arial"/>
              </a:rPr>
              <a:t>qui </a:t>
            </a:r>
            <a:r>
              <a:rPr lang="fr-CH">
                <a:latin typeface="Arial"/>
                <a:cs typeface="Arial"/>
              </a:rPr>
              <a:t>sont appliqués dans l’</a:t>
            </a:r>
            <a:r>
              <a:rPr lang="fr-CH" b="0" i="0" u="none" strike="noStrike" baseline="0">
                <a:latin typeface="Arial"/>
                <a:cs typeface="Arial"/>
              </a:rPr>
              <a:t>entreprise</a:t>
            </a:r>
            <a:r>
              <a:rPr lang="fr-CH">
                <a:latin typeface="Arial"/>
                <a:cs typeface="Arial"/>
              </a:rPr>
              <a:t>. Les </a:t>
            </a:r>
            <a:r>
              <a:rPr lang="fr-CH" b="1">
                <a:latin typeface="Arial"/>
                <a:cs typeface="Arial"/>
              </a:rPr>
              <a:t>CI permettent en outre d’acquérir des aptitudes spécifiques à la branche, des compétences méthodologiques et favorisent en particulier l’analyse de la pratique</a:t>
            </a:r>
            <a:r>
              <a:rPr lang="fr-CH">
                <a:latin typeface="Arial"/>
                <a:cs typeface="Arial"/>
              </a:rPr>
              <a:t>.  </a:t>
            </a:r>
          </a:p>
          <a:p>
            <a:r>
              <a:rPr lang="fr-CH" sz="1800">
                <a:latin typeface="Feijoa-Medium"/>
              </a:rPr>
              <a:t>  </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13</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912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a:t>Au début, nous avons parlé de la coopération entre les lieux de formation. La vue d’ensemble de la formation montre quand les personnes en formation doivent acquérir quelles compétences opérationnelles dans quel lieu de formation. Comme vous le voyez, les compétences opérationnelles de l’école professionnelle et de l’entreprise sont parfaitement harmonisées. Les contenus des CI complètent les connaissances acquises dans les deux lieux de formation, comme nous le verrons plus en détail plus tard.  </a:t>
            </a:r>
          </a:p>
          <a:p>
            <a:endParaRPr lang="de-CH"/>
          </a:p>
          <a:p>
            <a:pPr marL="0" marR="0" lvl="0" indent="0" algn="l" defTabSz="914400" rtl="0" eaLnBrk="1" fontAlgn="auto" latinLnBrk="0" hangingPunct="1">
              <a:lnSpc>
                <a:spcPct val="100000"/>
              </a:lnSpc>
              <a:spcBef>
                <a:spcPts val="0"/>
              </a:spcBef>
              <a:spcAft>
                <a:spcPts val="0"/>
              </a:spcAft>
              <a:buClrTx/>
              <a:buSzTx/>
              <a:buFontTx/>
              <a:buNone/>
              <a:tabLst/>
              <a:defRPr/>
            </a:pPr>
            <a:r>
              <a:rPr lang="fr-CH">
                <a:latin typeface="Arial"/>
                <a:cs typeface="Arial"/>
              </a:rPr>
              <a:t>La vue d’ensemble de la formation sert de base pour la planification de la formation/rotation. Les mandats pratiques peuvent également être effectués plusieurs fois ou reportés au cours d’une même année de formation. Dans le module d’approfondissement entreprise, nous aborderons les mandats pratiques en détail et verrons comment les utiliser en entreprise.</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14</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799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15</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281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0"/>
              <a:t>Ce graphique représente le système de formation en entreprise. Comme vous pouvez le voir, il y a une </a:t>
            </a:r>
            <a:r>
              <a:rPr lang="fr-CH" b="1"/>
              <a:t>zone concernant le développement</a:t>
            </a:r>
            <a:r>
              <a:rPr lang="fr-CH" b="0"/>
              <a:t> et une </a:t>
            </a:r>
            <a:r>
              <a:rPr lang="fr-CH" b="1"/>
              <a:t>zone concernant l’évaluation</a:t>
            </a:r>
            <a:r>
              <a:rPr lang="fr-CH" b="0"/>
              <a:t>. Il s’agit de vos domaines de responsabilité dans la formation en entreprise des apprenti-e-s. </a:t>
            </a:r>
          </a:p>
          <a:p>
            <a:endParaRPr lang="de-CH" b="1"/>
          </a:p>
          <a:p>
            <a:r>
              <a:rPr lang="fr-CH" b="1"/>
              <a:t>Le plan de formation constitue la base : </a:t>
            </a:r>
            <a:r>
              <a:rPr lang="fr-CH" b="0" i="0" u="none" strike="noStrike" baseline="0"/>
              <a:t>un plan de formation standardisé est mis à la disposition des formateurs/trices en entreprise et des formateurs/trices pratiques. Ce plan de formation est adapté aux compétences opérationnelles définies. Il indique quelles compétences opérationnelles sont prévues pendant quelle année d’apprentissage</a:t>
            </a:r>
            <a:r>
              <a:rPr lang="fr-CH"/>
              <a:t> et </a:t>
            </a:r>
            <a:r>
              <a:rPr lang="fr-CH" b="0" i="0" u="none" strike="noStrike" baseline="0"/>
              <a:t>par conséquent, quels mandats pratiques sont prévus pour quelle année d’apprentissage. Les conditions spécifiques à l’entreprise peuvent bien entendu être prises en compte.</a:t>
            </a:r>
          </a:p>
          <a:p>
            <a:pPr algn="l"/>
            <a:endParaRPr lang="de-CH" b="0" i="0" u="none" strike="noStrike" baseline="0"/>
          </a:p>
          <a:p>
            <a:pPr algn="l"/>
            <a:r>
              <a:rPr lang="fr-CH" b="0" i="0" u="none" strike="noStrike" baseline="0"/>
              <a:t>(Au début de la formation, l’entreprise établit en outre un programme de formation personnel pour tous les apprenti-e-s. Le document est discuté avec les apprenti-e-s. Le programme de formation fixe les départements, secteurs ou domaines d’activité dans lesquels la formation est dispensée et la durée du travail dans chaque secteur). </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16</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400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a:t>La formation en entreprise est structurée sur la base de mandats pratiques. Les mandats pratiques sont des mandats de travail prédéfinis et standardisés destinés aux apprenti-e-s dans leur quotidien professionnel et mis à disposition par la CIFC Suisse. Comme vous pouvez le voir sur l’exemple à droite sur la diapositive, ils comportent plusieurs tâches partielles.</a:t>
            </a:r>
          </a:p>
          <a:p>
            <a:endParaRPr lang="de-CH"/>
          </a:p>
          <a:p>
            <a:r>
              <a:rPr lang="fr-CH"/>
              <a:t>La tâche des formateurs/trices est de donner l’impulsion pour la mise en œuvre du mandat pratique et de fixer les conditions-cadres. Ensuite, ils accompagnent les apprenti-e-s dans la mise en œuvre. </a:t>
            </a:r>
          </a:p>
          <a:p>
            <a:endParaRPr lang="de-CH"/>
          </a:p>
          <a:p>
            <a:r>
              <a:rPr lang="fr-CH"/>
              <a:t>Les apprenti-e-s documentent leur démarche, leurs résultats ainsi que leurs conclusions dans le dossier de formation en ligne. De leur côté, les formateurs/trices donnent un feed-back sur la mise en œuvre et les résultats de chaque mandat pratique. </a:t>
            </a:r>
          </a:p>
          <a:p>
            <a:pPr algn="l"/>
            <a:endParaRPr lang="de-CH"/>
          </a:p>
          <a:p>
            <a:pPr algn="l"/>
            <a:r>
              <a:rPr lang="fr-CH" b="0" i="0" u="none" strike="noStrike" baseline="0"/>
              <a:t>Les mandats pratiques jouent un rôle important dans la formation et ont donc également une influence sur les notes d’expérience en entreprise. Toutefois, contrairement à la situation de travail et d’apprentissage (STA) actuelle, les mandats pratiques eux-mêmes ne sont pas notés.</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17</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31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fr-CH"/>
              <a:t>Les apprenti-e-s procèdent à une auto-évaluation et les formateurs/trices à une évaluation externe </a:t>
            </a:r>
            <a:r>
              <a:rPr lang="fr-CH" b="1"/>
              <a:t>au moins une fois par semestre</a:t>
            </a:r>
            <a:r>
              <a:rPr lang="fr-CH"/>
              <a:t>. La grille de compétences, que les apprenti-e-s </a:t>
            </a:r>
            <a:r>
              <a:rPr lang="fr-CH" b="0" i="0" u="none" strike="noStrike" baseline="0"/>
              <a:t>remplissent en ligne sur la plateforme d’apprentissage Konvink,</a:t>
            </a:r>
            <a:r>
              <a:rPr lang="fr-CH"/>
              <a:t> permet de faire le point sur le développement des compétences en entreprise dans le cadre d’un bilan semestriel : à l’aide de questions directrices et de critères de compétence prédéfinis, comme vous pouvez le voir sur l’image à droite, les apprenti-e-s évaluent dans quelle mesure ils ont acquis les compétences opérationnelles visées.</a:t>
            </a:r>
          </a:p>
          <a:p>
            <a:pPr algn="l"/>
            <a:endParaRPr lang="de-CH"/>
          </a:p>
          <a:p>
            <a:pPr algn="l"/>
            <a:r>
              <a:rPr lang="fr-CH"/>
              <a:t>Ces auto-évaluations sont ensuite comparées avec les évaluations externes des formateurs/trices en entreprise et des formateurs/trices pratiques. </a:t>
            </a:r>
            <a:r>
              <a:rPr lang="fr-CH" b="0" i="0" u="none" strike="noStrike" baseline="0"/>
              <a:t>La grille de compétences sert de base à l’entretien de qualification et ensuite au rapport de formation.</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18</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055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fr-CH" b="0" i="0" u="none" strike="noStrike" baseline="0"/>
              <a:t>L’entretien de qualification a lieu </a:t>
            </a:r>
            <a:r>
              <a:rPr lang="fr-CH" b="1" i="0" u="none" strike="noStrike" baseline="0"/>
              <a:t>une fois par semestre </a:t>
            </a:r>
            <a:r>
              <a:rPr lang="fr-CH" b="0" i="0" u="none" strike="noStrike" baseline="0"/>
              <a:t>et permet au formateur/à la formatrice et à l’apprenti-e de discuter ensemble de l’état des compétences et des prestations de l’apprenti-e. Les points forts et le potentiel d’optimisation sont abordés de manière constructive. Les résultats des grilles de compétences, c’est-à-dire les auto-évaluations et les évaluations externes, sont utilisés comme référence pour l’évaluation. Les mandats pratiques documentés et les feed-back des collègues sont également pris en compte. Les résultats des entretiens de qualification semestriels sont consignés dans le rapport de formation et sont pris en compte dans la note d’expérience de l’entreprise.</a:t>
            </a:r>
          </a:p>
          <a:p>
            <a:pPr algn="l"/>
            <a:endParaRPr lang="de-CH" b="0" i="0" u="none" strike="noStrike" baseline="0"/>
          </a:p>
          <a:p>
            <a:pPr algn="l"/>
            <a:r>
              <a:rPr lang="fr-CH" b="0" i="0" u="none" strike="noStrike" baseline="0"/>
              <a:t>Chaque semestre, les apprenti-e-s reçoivent désormais une note d’expérience de l’entreprise. Soit six au total sur l’ensemble de l’apprentissage. </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19</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66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a:t>Le projet de réforme (lancé en 2017) a débuté par une </a:t>
            </a:r>
            <a:r>
              <a:rPr lang="fr-CH" b="1"/>
              <a:t>analyse globale du champ professionnel</a:t>
            </a:r>
            <a:r>
              <a:rPr lang="fr-CH"/>
              <a:t>. Nous avons demandé à tous les acteurs de la formation initiale quelles étaient les </a:t>
            </a:r>
            <a:r>
              <a:rPr lang="fr-CH" b="1"/>
              <a:t>activités centrales</a:t>
            </a:r>
            <a:r>
              <a:rPr lang="fr-CH"/>
              <a:t> des employés de commerce et de quelles </a:t>
            </a:r>
            <a:r>
              <a:rPr lang="fr-CH" b="1"/>
              <a:t>compétences </a:t>
            </a:r>
            <a:r>
              <a:rPr lang="fr-CH"/>
              <a:t>les futurs professionnels avaient besoin. La révision de la formation commerciale initiale s’est appuyée sur ces conclusions.</a:t>
            </a:r>
          </a:p>
          <a:p>
            <a:endParaRPr lang="de-CH"/>
          </a:p>
          <a:p>
            <a:r>
              <a:rPr lang="fr-CH"/>
              <a:t>Comme dans tout processus de réforme de profession, il y a eu une phase de développement intensive </a:t>
            </a:r>
            <a:r>
              <a:rPr lang="fr-CH" b="1"/>
              <a:t>(profil d’activité, situations de travail typiques, critères de réussite, objectifs évaluateurs</a:t>
            </a:r>
            <a:r>
              <a:rPr lang="fr-CH"/>
              <a:t>), qui a donné naissance au nouveau profil de qualification des employés de commerce CFC. Celui-ci est divisé en 5 domaines de compétences opérationnelles A à E. Nous avons réussi à ce que </a:t>
            </a:r>
            <a:r>
              <a:rPr lang="fr-CH" b="1"/>
              <a:t>les 19 branches de formation et d’examens commerciales</a:t>
            </a:r>
            <a:r>
              <a:rPr lang="fr-CH"/>
              <a:t> se </a:t>
            </a:r>
            <a:r>
              <a:rPr lang="fr-CH" b="1"/>
              <a:t>mettent d’accord </a:t>
            </a:r>
            <a:r>
              <a:rPr lang="fr-CH"/>
              <a:t>sur les </a:t>
            </a:r>
            <a:r>
              <a:rPr lang="fr-CH" b="1"/>
              <a:t>compétences opérationnelles </a:t>
            </a:r>
            <a:r>
              <a:rPr lang="fr-CH"/>
              <a:t>du profil de qualification – une </a:t>
            </a:r>
            <a:r>
              <a:rPr lang="fr-CH" b="1"/>
              <a:t>nouveauté </a:t>
            </a:r>
            <a:r>
              <a:rPr lang="fr-CH"/>
              <a:t>dans la formation commerciale initiale. Cela nous permet de transmettre des compétences opérationnelles identiques sur les trois lieux de formation : entreprise, école professionnelle et cours interentreprises. </a:t>
            </a:r>
          </a:p>
          <a:p>
            <a:r>
              <a:rPr lang="fr-CH"/>
              <a:t>Chacune des 19 branches a défini des exigences supplémentaires pour lesquelles des compétences approfondies doivent être développées dans les entreprises et CI. Des approfondissements spécifiques à la branche seront également proposés pour la branche Services et administration.  </a:t>
            </a:r>
          </a:p>
          <a:p>
            <a:r>
              <a:rPr lang="fr-CH"/>
              <a:t>Nous vous montrerons plus loin à quoi ressemble la formation en entreprise et dans les cours interentreprises. </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2</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346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a:latin typeface="Arial"/>
                <a:cs typeface="Arial"/>
              </a:rPr>
              <a:t>Dans le rapport de formation, les formateurs/trices indiquent le niveau de formation des apprenti-e-s à la fin de chaque semestre. Le rapport de formation s’appuie sur le dossier de formation des apprenti-e-s. Les bases sont donc notamment la grille de compétences, l’évaluation des mandats pratiques ainsi que l’engagement des apprenti-e-s. Le rapport de formation (sur le modèle du rapport de formation officiel) consigne en outre les objectifs de formation et de développement convenus, les mesures prises pour atteindre ces objectifs et promouvoir les forces des apprenti-e-s. Le rapport de formation doit être présenté sur demande aux autorités cantonales.</a:t>
            </a:r>
          </a:p>
          <a:p>
            <a:endParaRPr lang="de-CH">
              <a:latin typeface="Arial"/>
              <a:cs typeface="Arial"/>
            </a:endParaRPr>
          </a:p>
          <a:p>
            <a:r>
              <a:rPr lang="fr-CH">
                <a:latin typeface="Arial"/>
                <a:cs typeface="Arial"/>
              </a:rPr>
              <a:t>Le modèle de rapport de formation sera mis à votre disposition en temps voulu sur la plateforme d’apprentissage Konvink. </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20</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295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a:t>Chaque semestre, les apprenti-e-s sont notés sur la base du contrôle de compétences de l’entreprise (note d’expérience). Comme déjà mentionné, les apprenti-e-s passent au total 6 contrôles de compétences de l’entreprise, qui se basent sur les évaluations effectuées par les formateurs/trices en entreprise et les formateurs/trices pratiques des prestations et de l’engagement des apprenti-e-s au cours du semestre en question. L’évaluation se fait à l’aide d’une grille d’évaluation que nous mettons à votre disposition. La moyenne de ces notes donne la note d’expérience de l’entreprise pour la procédure de qualification.</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21</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2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a:latin typeface="Arial"/>
                <a:cs typeface="Arial"/>
              </a:rPr>
              <a:t>L’</a:t>
            </a:r>
            <a:r>
              <a:rPr lang="fr-CH" b="1" i="0" u="none" strike="noStrike" baseline="0">
                <a:latin typeface="Arial"/>
                <a:cs typeface="Arial"/>
              </a:rPr>
              <a:t>entreprise formatrice</a:t>
            </a:r>
            <a:r>
              <a:rPr lang="fr-CH" b="0" i="0" u="none" strike="noStrike" baseline="0">
                <a:latin typeface="Arial"/>
                <a:cs typeface="Arial"/>
              </a:rPr>
              <a:t>, </a:t>
            </a:r>
            <a:r>
              <a:rPr lang="fr-CH">
                <a:latin typeface="Arial"/>
                <a:cs typeface="Arial"/>
              </a:rPr>
              <a:t>l’</a:t>
            </a:r>
            <a:r>
              <a:rPr lang="fr-CH" b="1">
                <a:latin typeface="Arial"/>
                <a:cs typeface="Arial"/>
              </a:rPr>
              <a:t>école professionnelle</a:t>
            </a:r>
            <a:r>
              <a:rPr lang="fr-CH">
                <a:latin typeface="Arial"/>
                <a:cs typeface="Arial"/>
              </a:rPr>
              <a:t> et les</a:t>
            </a:r>
            <a:r>
              <a:rPr lang="fr-CH" b="0" i="0" u="none" strike="noStrike" baseline="0">
                <a:latin typeface="Arial"/>
                <a:cs typeface="Arial"/>
              </a:rPr>
              <a:t> cours interentreprises (</a:t>
            </a:r>
            <a:r>
              <a:rPr lang="fr-CH" b="1" i="0" u="none" strike="noStrike" baseline="0">
                <a:latin typeface="Arial"/>
                <a:cs typeface="Arial"/>
              </a:rPr>
              <a:t>CI</a:t>
            </a:r>
            <a:r>
              <a:rPr lang="fr-CH" b="0" i="0" u="none" strike="noStrike" baseline="0">
                <a:latin typeface="Arial"/>
                <a:cs typeface="Arial"/>
              </a:rPr>
              <a:t>) </a:t>
            </a:r>
            <a:r>
              <a:rPr lang="fr-CH" b="1" i="0" u="none" strike="noStrike" baseline="0">
                <a:latin typeface="Arial"/>
                <a:cs typeface="Arial"/>
              </a:rPr>
              <a:t>collaborent afin que les apprenti-e-s achèvent leur formation avec succès.</a:t>
            </a:r>
            <a:r>
              <a:rPr lang="fr-CH" b="0" i="0" u="none" strike="noStrike" baseline="0">
                <a:latin typeface="Arial"/>
                <a:cs typeface="Arial"/>
              </a:rPr>
              <a:t> Les trois lieux de formation se complètent :</a:t>
            </a:r>
          </a:p>
          <a:p>
            <a:r>
              <a:rPr lang="fr-CH">
                <a:latin typeface="Arial"/>
                <a:cs typeface="Arial"/>
              </a:rPr>
              <a:t>Le lieu de formation le plus important est le </a:t>
            </a:r>
            <a:r>
              <a:rPr lang="fr-CH" b="1">
                <a:latin typeface="Arial"/>
                <a:cs typeface="Arial"/>
              </a:rPr>
              <a:t>poste de travail, où </a:t>
            </a:r>
            <a:r>
              <a:rPr lang="fr-CH">
                <a:latin typeface="Arial"/>
                <a:cs typeface="Arial"/>
              </a:rPr>
              <a:t>l’on acquiert des </a:t>
            </a:r>
            <a:r>
              <a:rPr lang="fr-CH" b="1">
                <a:latin typeface="Arial"/>
                <a:cs typeface="Arial"/>
              </a:rPr>
              <a:t>aptitudes</a:t>
            </a:r>
            <a:r>
              <a:rPr lang="fr-CH">
                <a:latin typeface="Arial"/>
                <a:cs typeface="Arial"/>
              </a:rPr>
              <a:t> </a:t>
            </a:r>
            <a:r>
              <a:rPr lang="fr-CH" b="1">
                <a:latin typeface="Arial"/>
                <a:cs typeface="Arial"/>
              </a:rPr>
              <a:t>et des processus opérationnels</a:t>
            </a:r>
            <a:r>
              <a:rPr lang="fr-CH">
                <a:latin typeface="Arial"/>
                <a:cs typeface="Arial"/>
              </a:rPr>
              <a:t>. </a:t>
            </a:r>
            <a:r>
              <a:rPr lang="fr-CH" b="0" i="0" u="none" strike="noStrike" baseline="0">
                <a:latin typeface="Arial"/>
                <a:cs typeface="Arial"/>
              </a:rPr>
              <a:t>L’</a:t>
            </a:r>
            <a:r>
              <a:rPr lang="fr-CH" b="1" i="0" u="none" strike="noStrike" baseline="0">
                <a:latin typeface="Arial"/>
                <a:cs typeface="Arial"/>
              </a:rPr>
              <a:t>école professionnelle</a:t>
            </a:r>
            <a:r>
              <a:rPr lang="fr-CH" b="0" i="0" u="none" strike="noStrike" baseline="0">
                <a:latin typeface="Arial"/>
                <a:cs typeface="Arial"/>
              </a:rPr>
              <a:t> </a:t>
            </a:r>
            <a:r>
              <a:rPr lang="fr-CH">
                <a:latin typeface="Arial"/>
                <a:cs typeface="Arial"/>
              </a:rPr>
              <a:t>transmet </a:t>
            </a:r>
            <a:r>
              <a:rPr lang="fr-CH" b="1">
                <a:latin typeface="Arial"/>
                <a:cs typeface="Arial"/>
              </a:rPr>
              <a:t>des connaissances fondamentales</a:t>
            </a:r>
            <a:r>
              <a:rPr lang="fr-CH" b="1" i="0" u="none" strike="noStrike" baseline="0">
                <a:latin typeface="Arial"/>
                <a:cs typeface="Arial"/>
              </a:rPr>
              <a:t> un savoir-faire </a:t>
            </a:r>
            <a:r>
              <a:rPr lang="fr-CH">
                <a:latin typeface="Arial"/>
                <a:cs typeface="Arial"/>
              </a:rPr>
              <a:t>approfondis, </a:t>
            </a:r>
            <a:r>
              <a:rPr lang="fr-CH" b="0" i="0" u="none" strike="noStrike" baseline="0">
                <a:latin typeface="Arial"/>
                <a:cs typeface="Arial"/>
              </a:rPr>
              <a:t>qui </a:t>
            </a:r>
            <a:r>
              <a:rPr lang="fr-CH">
                <a:latin typeface="Arial"/>
                <a:cs typeface="Arial"/>
              </a:rPr>
              <a:t>sont appliqués dans l’</a:t>
            </a:r>
            <a:r>
              <a:rPr lang="fr-CH" b="0" i="0" u="none" strike="noStrike" baseline="0">
                <a:latin typeface="Arial"/>
                <a:cs typeface="Arial"/>
              </a:rPr>
              <a:t>entreprise</a:t>
            </a:r>
            <a:r>
              <a:rPr lang="fr-CH">
                <a:latin typeface="Arial"/>
                <a:cs typeface="Arial"/>
              </a:rPr>
              <a:t>. Les </a:t>
            </a:r>
            <a:r>
              <a:rPr lang="fr-CH" b="1">
                <a:latin typeface="Arial"/>
                <a:cs typeface="Arial"/>
              </a:rPr>
              <a:t>CI permettent en outre d’acquérir des aptitudes spécifiques à la branche, des compétences méthodologiques et favorisent en particulier l’analyse de la pratique</a:t>
            </a:r>
            <a:r>
              <a:rPr lang="fr-CH">
                <a:latin typeface="Arial"/>
                <a:cs typeface="Arial"/>
              </a:rPr>
              <a:t>.  </a:t>
            </a:r>
          </a:p>
          <a:p>
            <a:r>
              <a:rPr lang="fr-CH" sz="1800">
                <a:latin typeface="Feijoa-Medium"/>
              </a:rPr>
              <a:t>  </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3</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91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fr-CH">
                <a:latin typeface="Arial"/>
                <a:cs typeface="Arial"/>
              </a:rPr>
              <a:t>Outre les nouvelles compétences à acquérir (cf. profil de qualification), il y a d’autres </a:t>
            </a:r>
            <a:r>
              <a:rPr lang="fr-CH" b="1">
                <a:latin typeface="Arial"/>
                <a:cs typeface="Arial"/>
              </a:rPr>
              <a:t>nouveautés </a:t>
            </a:r>
            <a:r>
              <a:rPr lang="fr-CH">
                <a:latin typeface="Arial"/>
                <a:cs typeface="Arial"/>
              </a:rPr>
              <a:t>importantes :</a:t>
            </a:r>
          </a:p>
          <a:p>
            <a:pPr>
              <a:defRPr/>
            </a:pPr>
            <a:r>
              <a:rPr lang="fr-CH" b="1">
                <a:latin typeface="Arial"/>
                <a:cs typeface="Arial"/>
              </a:rPr>
              <a:t>Coopération entre les lieux de formation</a:t>
            </a:r>
            <a:r>
              <a:rPr lang="fr-CH">
                <a:latin typeface="Arial"/>
                <a:cs typeface="Arial"/>
              </a:rPr>
              <a:t> (cf. énumération sur la diapositive)</a:t>
            </a:r>
          </a:p>
          <a:p>
            <a:pPr>
              <a:defRPr/>
            </a:pPr>
            <a:endParaRPr lang="de-CH">
              <a:latin typeface="Arial"/>
              <a:cs typeface="Arial"/>
            </a:endParaRPr>
          </a:p>
          <a:p>
            <a:pPr>
              <a:defRPr/>
            </a:pPr>
            <a:r>
              <a:rPr lang="fr-CH" b="1">
                <a:latin typeface="Arial"/>
                <a:cs typeface="Arial"/>
              </a:rPr>
              <a:t>Les formes</a:t>
            </a:r>
            <a:r>
              <a:rPr lang="fr-CH">
                <a:latin typeface="Arial"/>
                <a:cs typeface="Arial"/>
              </a:rPr>
              <a:t> et les cadres d’apprentissage ont été adaptés à l’évolution du monde du travail. </a:t>
            </a:r>
            <a:r>
              <a:rPr lang="fr-CH" b="1">
                <a:latin typeface="Arial"/>
                <a:cs typeface="Arial"/>
              </a:rPr>
              <a:t>Organisation personnelle et réflexion personnelle</a:t>
            </a:r>
            <a:r>
              <a:rPr lang="fr-CH">
                <a:latin typeface="Arial"/>
                <a:cs typeface="Arial"/>
              </a:rPr>
              <a:t> – l’objectif est d’obtenir une </a:t>
            </a:r>
            <a:r>
              <a:rPr lang="fr-CH" b="1">
                <a:latin typeface="Arial"/>
                <a:cs typeface="Arial"/>
              </a:rPr>
              <a:t>autonomie maximale </a:t>
            </a:r>
            <a:r>
              <a:rPr lang="fr-CH">
                <a:latin typeface="Arial"/>
                <a:cs typeface="Arial"/>
              </a:rPr>
              <a:t>chez les apprenti-e-s (besoin pressant des représentants de l’économie lors de l’enquête).</a:t>
            </a:r>
          </a:p>
          <a:p>
            <a:pPr>
              <a:defRPr/>
            </a:pPr>
            <a:r>
              <a:rPr lang="fr-CH" b="1">
                <a:latin typeface="Arial"/>
                <a:cs typeface="Arial"/>
              </a:rPr>
              <a:t>Le rôle</a:t>
            </a:r>
            <a:r>
              <a:rPr lang="fr-CH">
                <a:latin typeface="Arial"/>
                <a:cs typeface="Arial"/>
              </a:rPr>
              <a:t> des responsables de la formation professionnelle s’oriente davantage vers l’accompagnement et le coaching.</a:t>
            </a:r>
          </a:p>
          <a:p>
            <a:pPr>
              <a:defRPr/>
            </a:pPr>
            <a:r>
              <a:rPr lang="fr-CH" b="1">
                <a:latin typeface="Arial"/>
                <a:cs typeface="Arial"/>
              </a:rPr>
              <a:t>Les cadres d’apprentissage hybrides et les outils numériques</a:t>
            </a:r>
            <a:r>
              <a:rPr lang="fr-CH">
                <a:latin typeface="Arial"/>
                <a:cs typeface="Arial"/>
              </a:rPr>
              <a:t> continuent à être utilisés de manière systématique, ce qui correspond à la nouvelle normalité dans le travail quotidien.</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4</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91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fr-CH">
                <a:latin typeface="Arial"/>
                <a:cs typeface="Arial"/>
              </a:rPr>
              <a:t>Outre les nouvelles compétences (cf. profil de qualification), l’accent sur les compétences opérationnelles constitue la plus grande nouveauté. La formation commerciale initiale est la dernière des quelque 230 formations professionnelles initiales à passer à l’orientation vers les compétences opérationnelles. Définition du SEFRI : </a:t>
            </a:r>
            <a:r>
              <a:rPr lang="fr-CH" b="1">
                <a:latin typeface="Arial"/>
                <a:cs typeface="Arial"/>
              </a:rPr>
              <a:t>« Une personne dispose des compétences opérationnelles requises si elle est capable d’exécuter des tâches et des activités professionnelles de manière ciblée, adéquate, autonome et flexible. »</a:t>
            </a:r>
            <a:r>
              <a:rPr lang="fr-CH" b="0">
                <a:latin typeface="Arial"/>
                <a:cs typeface="Arial"/>
              </a:rPr>
              <a:t>.</a:t>
            </a:r>
            <a:r>
              <a:rPr lang="fr-CH" b="1">
                <a:latin typeface="Arial"/>
                <a:cs typeface="Arial"/>
              </a:rPr>
              <a:t> </a:t>
            </a:r>
            <a:r>
              <a:rPr lang="fr-CH">
                <a:latin typeface="Arial"/>
                <a:cs typeface="Arial"/>
              </a:rPr>
              <a:t>En tant que formateur ou formatrice, vous transmettez toujours les nouvelles tâches en vous basant sur les compétences opérationnelles – parce que vous ne transmettez jamais des compétences isolées, mais toujours l’action dans son ensemble. Dans les écoles professionnelles, l’abandon de la logique de discipline apporte un grand changement et une grande chance.</a:t>
            </a:r>
          </a:p>
          <a:p>
            <a:pPr>
              <a:defRPr/>
            </a:pPr>
            <a:endParaRPr lang="de-CH" b="1">
              <a:latin typeface="Arial"/>
              <a:cs typeface="Arial"/>
            </a:endParaRPr>
          </a:p>
          <a:p>
            <a:pPr>
              <a:defRPr/>
            </a:pPr>
            <a:r>
              <a:rPr lang="fr-CH">
                <a:latin typeface="Arial"/>
                <a:cs typeface="Arial"/>
              </a:rPr>
              <a:t>L’analyse du champ professionnel a montré que les entreprises souhaitent une</a:t>
            </a:r>
            <a:r>
              <a:rPr lang="fr-CH" b="1">
                <a:latin typeface="Arial"/>
                <a:cs typeface="Arial"/>
              </a:rPr>
              <a:t> formation individuelle et flexible</a:t>
            </a:r>
            <a:r>
              <a:rPr lang="fr-CH">
                <a:latin typeface="Arial"/>
                <a:cs typeface="Arial"/>
              </a:rPr>
              <a:t> afin que leurs besoins – qui peuvent être en contradiction avec les besoins d’autres entreprises – puissent être couverts. L’objectif est que la formation puisse répondre aux intérêts et aux forces des apprenti-e-s tout en répondant aux besoins des entreprises. Ce point est repris avec la sélection du </a:t>
            </a:r>
            <a:r>
              <a:rPr lang="fr-CH" b="1">
                <a:latin typeface="Arial"/>
                <a:cs typeface="Arial"/>
              </a:rPr>
              <a:t>domaine à choix </a:t>
            </a:r>
            <a:r>
              <a:rPr lang="fr-CH">
                <a:latin typeface="Arial"/>
                <a:cs typeface="Arial"/>
              </a:rPr>
              <a:t>en 1</a:t>
            </a:r>
            <a:r>
              <a:rPr lang="fr-CH" baseline="30000">
                <a:latin typeface="Arial"/>
                <a:cs typeface="Arial"/>
              </a:rPr>
              <a:t>re</a:t>
            </a:r>
            <a:r>
              <a:rPr lang="fr-CH">
                <a:latin typeface="Arial"/>
                <a:cs typeface="Arial"/>
              </a:rPr>
              <a:t>/2</a:t>
            </a:r>
            <a:r>
              <a:rPr lang="fr-CH" baseline="30000">
                <a:latin typeface="Arial"/>
                <a:cs typeface="Arial"/>
              </a:rPr>
              <a:t>e</a:t>
            </a:r>
            <a:r>
              <a:rPr lang="fr-CH">
                <a:latin typeface="Arial"/>
                <a:cs typeface="Arial"/>
              </a:rPr>
              <a:t> année d’apprentissage et de l’</a:t>
            </a:r>
            <a:r>
              <a:rPr lang="fr-CH" b="1">
                <a:latin typeface="Arial"/>
                <a:cs typeface="Arial"/>
              </a:rPr>
              <a:t>option </a:t>
            </a:r>
            <a:r>
              <a:rPr lang="fr-CH">
                <a:latin typeface="Arial"/>
                <a:cs typeface="Arial"/>
              </a:rPr>
              <a:t>en 3</a:t>
            </a:r>
            <a:r>
              <a:rPr lang="fr-CH" baseline="30000">
                <a:latin typeface="Arial"/>
                <a:cs typeface="Arial"/>
              </a:rPr>
              <a:t>e</a:t>
            </a:r>
            <a:r>
              <a:rPr lang="fr-CH">
                <a:latin typeface="Arial"/>
                <a:cs typeface="Arial"/>
              </a:rPr>
              <a:t> année. Nous vous montrerons plus tard comment choisir ces éléments.</a:t>
            </a:r>
          </a:p>
          <a:p>
            <a:pPr>
              <a:defRPr/>
            </a:pPr>
            <a:r>
              <a:rPr lang="fr-CH">
                <a:latin typeface="Arial"/>
                <a:cs typeface="Arial"/>
              </a:rPr>
              <a:t>La </a:t>
            </a:r>
            <a:r>
              <a:rPr lang="fr-CH" b="1">
                <a:latin typeface="Arial"/>
                <a:cs typeface="Arial"/>
              </a:rPr>
              <a:t>maturité professionnelle </a:t>
            </a:r>
            <a:r>
              <a:rPr lang="fr-CH">
                <a:latin typeface="Arial"/>
                <a:cs typeface="Arial"/>
              </a:rPr>
              <a:t>(MP 1 et MP 2) a également été prise en compte dans la réforme et la possibilité de raccordement vers des formations ultérieures est toujours garantie.</a:t>
            </a:r>
          </a:p>
          <a:p>
            <a:pPr>
              <a:defRPr/>
            </a:pPr>
            <a:endParaRPr lang="de-CH">
              <a:latin typeface="Arial"/>
              <a:cs typeface="Arial"/>
            </a:endParaRPr>
          </a:p>
          <a:p>
            <a:pPr>
              <a:defRPr/>
            </a:pPr>
            <a:r>
              <a:rPr lang="fr-CH">
                <a:latin typeface="Arial"/>
                <a:cs typeface="Arial"/>
              </a:rPr>
              <a:t>La CIFC Suisse a développé pour la branche des </a:t>
            </a:r>
            <a:r>
              <a:rPr lang="fr-CH" b="1">
                <a:latin typeface="Arial"/>
                <a:cs typeface="Arial"/>
              </a:rPr>
              <a:t>instruments de mise en œuvre standardisés, modernes et pertinents pour la</a:t>
            </a:r>
            <a:r>
              <a:rPr lang="fr-CH">
                <a:latin typeface="Arial"/>
                <a:cs typeface="Arial"/>
              </a:rPr>
              <a:t> </a:t>
            </a:r>
            <a:r>
              <a:rPr lang="fr-CH" b="1">
                <a:latin typeface="Arial"/>
                <a:cs typeface="Arial"/>
              </a:rPr>
              <a:t>pratique</a:t>
            </a:r>
            <a:r>
              <a:rPr lang="fr-CH">
                <a:latin typeface="Arial"/>
                <a:cs typeface="Arial"/>
              </a:rPr>
              <a:t> afin de développer de manière ciblée les compétences opérationnelles exigées. Des bases standardisées ont également été développées pour l’évaluation des compétences dans l’entreprise. Nous vous en dirons plus sur la formation en entreprise après.</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5</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45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a:latin typeface="Arial"/>
                <a:cs typeface="Arial"/>
              </a:rPr>
              <a:t>Sur les deux diapositives suivantes, nous vous présentons un extrait du document </a:t>
            </a:r>
            <a:r>
              <a:rPr lang="fr-CH" b="1">
                <a:latin typeface="Arial"/>
                <a:cs typeface="Arial"/>
              </a:rPr>
              <a:t>« Exigences posées aux personnes en formation »</a:t>
            </a:r>
            <a:r>
              <a:rPr lang="fr-CH">
                <a:latin typeface="Arial"/>
                <a:cs typeface="Arial"/>
              </a:rPr>
              <a:t> de la CSBFC. Vous y trouverez les principaux critères d’exigence que vous devriez prendre en compte lors de la sélection de nouveaux apprenti-e-s. Vous trouverez le lien pour le téléchargement dans les notes de la présentation.</a:t>
            </a:r>
          </a:p>
          <a:p>
            <a:endParaRPr lang="de-CH">
              <a:latin typeface="Arial"/>
              <a:cs typeface="Arial"/>
            </a:endParaRPr>
          </a:p>
          <a:p>
            <a:r>
              <a:rPr lang="fr-CH">
                <a:latin typeface="Arial"/>
                <a:cs typeface="Arial"/>
              </a:rPr>
              <a:t>Je reprend déjà un point de la conclusion : malgré une réforme complète de la formation initiale, les critères de sélection de vos apprenti-e-s ne changeront pas de manière significative à partir de 2023. </a:t>
            </a:r>
          </a:p>
          <a:p>
            <a:endParaRPr lang="de-CH">
              <a:latin typeface="Arial"/>
              <a:cs typeface="Arial"/>
            </a:endParaRPr>
          </a:p>
          <a:p>
            <a:endParaRPr lang="de-CH">
              <a:latin typeface="Arial"/>
              <a:cs typeface="Arial"/>
            </a:endParaRP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6</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02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a:latin typeface="Arial"/>
                <a:cs typeface="Arial"/>
              </a:rPr>
              <a:t>Et voici la deuxième partie du tableau dans le document disponible au téléchargement. </a:t>
            </a:r>
          </a:p>
          <a:p>
            <a:endParaRPr lang="de-CH"/>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7</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542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a:t>Avant le début de la formation</a:t>
            </a:r>
            <a:r>
              <a:rPr lang="fr-CH"/>
              <a:t>, il est possible de choisir</a:t>
            </a:r>
            <a:r>
              <a:rPr lang="fr-CH" b="0"/>
              <a:t>,</a:t>
            </a:r>
            <a:r>
              <a:rPr lang="fr-CH" b="1"/>
              <a:t> en accord </a:t>
            </a:r>
            <a:r>
              <a:rPr lang="fr-CH"/>
              <a:t>avec l’entreprise formatrice, </a:t>
            </a:r>
            <a:r>
              <a:rPr lang="fr-CH" b="1"/>
              <a:t>l’un des deux </a:t>
            </a:r>
            <a:r>
              <a:rPr lang="fr-CH"/>
              <a:t>domaines à choix. Il convient de tenir compte des affinités linguistiques des apprenti-e-s :  </a:t>
            </a:r>
            <a:r>
              <a:rPr lang="fr-CH" b="1"/>
              <a:t>le domaine à choix A </a:t>
            </a:r>
            <a:r>
              <a:rPr lang="fr-CH"/>
              <a:t>est recommandé aux </a:t>
            </a:r>
            <a:r>
              <a:rPr lang="fr-CH" b="1"/>
              <a:t>jeunes particulièrement orientés vers les langues </a:t>
            </a:r>
            <a:r>
              <a:rPr lang="fr-CH"/>
              <a:t>et le domaine à choix B aux autres talents commerciaux. </a:t>
            </a:r>
            <a:r>
              <a:rPr lang="fr-CH" b="1"/>
              <a:t>Dans le cadre de la maturité professionnelle intégrée (MP 1), c’est le domaine à choix A</a:t>
            </a:r>
          </a:p>
          <a:p>
            <a:r>
              <a:rPr lang="fr-CH"/>
              <a:t>qui est sélectionné. </a:t>
            </a:r>
            <a:r>
              <a:rPr lang="fr-CH" b="1"/>
              <a:t>Les apprenti-e-s qui optent pour une maturité professionnelle à la fin de leur apprentissage (MP 2) </a:t>
            </a:r>
            <a:r>
              <a:rPr lang="fr-CH"/>
              <a:t>sont également </a:t>
            </a:r>
            <a:r>
              <a:rPr lang="fr-CH" b="1"/>
              <a:t>encouragés à suivre le domaine à choix A.</a:t>
            </a:r>
          </a:p>
          <a:p>
            <a:endParaRPr lang="de-CH"/>
          </a:p>
          <a:p>
            <a:pPr marL="0" marR="0" lvl="0" indent="0" algn="l" defTabSz="914400" rtl="0" eaLnBrk="1" fontAlgn="auto" latinLnBrk="0" hangingPunct="1">
              <a:lnSpc>
                <a:spcPct val="100000"/>
              </a:lnSpc>
              <a:spcBef>
                <a:spcPts val="0"/>
              </a:spcBef>
              <a:spcAft>
                <a:spcPts val="0"/>
              </a:spcAft>
              <a:buClrTx/>
              <a:buSzTx/>
              <a:buFontTx/>
              <a:buNone/>
              <a:tabLst/>
              <a:defRPr/>
            </a:pPr>
            <a:r>
              <a:rPr lang="fr-CH"/>
              <a:t>3 périodes d’enseignement sur 2 jours d’école. Pour ainsi dire, rien du tout. Au total, 120 périodes d’enseignement sont dispensées dans le domaine à choix par année d’apprentissage.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a:p>
          <a:p>
            <a:r>
              <a:rPr lang="fr-CH"/>
              <a:t>Dans le </a:t>
            </a:r>
            <a:r>
              <a:rPr lang="fr-CH" b="1"/>
              <a:t>domaine à choix A </a:t>
            </a:r>
            <a:r>
              <a:rPr lang="fr-CH"/>
              <a:t>, les personnes en formation approfondissent leurs connaissances orales et écrites dans une deuxième langue nationale.</a:t>
            </a:r>
          </a:p>
          <a:p>
            <a:endParaRPr lang="de-CH"/>
          </a:p>
          <a:p>
            <a:r>
              <a:rPr lang="fr-CH"/>
              <a:t>Le </a:t>
            </a:r>
            <a:r>
              <a:rPr lang="fr-CH" b="1"/>
              <a:t>domaine à choix B </a:t>
            </a:r>
            <a:r>
              <a:rPr lang="fr-CH"/>
              <a:t>comporte également une part de langues étrangères, mais elle est plus petite et au niveau A2. Autrement dit, les personnes en formation peuvent comprendre et utiliser des mots d’usage courant et des phrases simples pour des situations concrètes.</a:t>
            </a:r>
          </a:p>
          <a:p>
            <a:endParaRPr lang="de-CH"/>
          </a:p>
          <a:p>
            <a:pPr marL="0" marR="0" lvl="0" indent="0" algn="l" defTabSz="914400" rtl="0" eaLnBrk="1" fontAlgn="auto" latinLnBrk="0" hangingPunct="1">
              <a:lnSpc>
                <a:spcPct val="100000"/>
              </a:lnSpc>
              <a:spcBef>
                <a:spcPts val="0"/>
              </a:spcBef>
              <a:spcAft>
                <a:spcPts val="0"/>
              </a:spcAft>
              <a:buClrTx/>
              <a:buSzTx/>
              <a:buFontTx/>
              <a:buNone/>
              <a:tabLst/>
              <a:defRPr/>
            </a:pPr>
            <a:r>
              <a:rPr lang="fr-CH"/>
              <a:t>Le domaine à choix est défini par les parties au contrat d’apprentissage et enseigné </a:t>
            </a:r>
            <a:r>
              <a:rPr lang="fr-CH" b="1"/>
              <a:t>pendant les 4 premiers semestres</a:t>
            </a:r>
            <a:r>
              <a:rPr lang="fr-CH"/>
              <a:t>. Le domaine à choix n’</a:t>
            </a:r>
            <a:r>
              <a:rPr lang="fr-CH" b="1"/>
              <a:t>est</a:t>
            </a:r>
            <a:r>
              <a:rPr lang="fr-CH"/>
              <a:t> </a:t>
            </a:r>
            <a:r>
              <a:rPr lang="fr-CH" b="1"/>
              <a:t>pas</a:t>
            </a:r>
            <a:r>
              <a:rPr lang="fr-CH"/>
              <a:t> </a:t>
            </a:r>
            <a:r>
              <a:rPr lang="fr-CH" b="1"/>
              <a:t>réglé dans le contrat d’apprentissage</a:t>
            </a:r>
            <a:r>
              <a:rPr lang="fr-CH"/>
              <a:t>. L’école professionnelle soutient la prise de décision « au début de la formation ». Certaines écoles professionnelles feront par exemple passer un test d’évaluation linguistique pour la prise de décision. </a:t>
            </a:r>
          </a:p>
          <a:p>
            <a:r>
              <a:rPr lang="fr-CH"/>
              <a:t> </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8</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32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fr-CH" b="0" i="0" u="none" strike="noStrike" baseline="0"/>
              <a:t>Les options élargissent certains domaines de compétences opérationnelles du profil de qualification. Elles sont enseignées au cours de la </a:t>
            </a:r>
            <a:r>
              <a:rPr lang="fr-CH" b="1" i="0" u="none" strike="noStrike" baseline="0"/>
              <a:t>3</a:t>
            </a:r>
            <a:r>
              <a:rPr lang="fr-CH" b="1" i="0" u="none" strike="noStrike" baseline="30000"/>
              <a:t>e</a:t>
            </a:r>
            <a:r>
              <a:rPr lang="fr-CH" b="1" i="0" u="none" strike="noStrike" baseline="0"/>
              <a:t> année d’apprentissage dans l’entreprise formatrice et à l’école professionnelle </a:t>
            </a:r>
            <a:r>
              <a:rPr lang="fr-CH" b="0" i="0" u="none" strike="noStrike" baseline="0"/>
              <a:t>et permettent d’encourager individuellement les forces et les intérêts des apprenti-e-s. Pour le choix de l’option, les formateurs/trices examinent dans un premier temps</a:t>
            </a:r>
            <a:r>
              <a:rPr lang="fr-CH"/>
              <a:t> les forces ou les intérêts individuels des apprenti-e-s et les</a:t>
            </a:r>
            <a:r>
              <a:rPr lang="fr-CH" b="0" i="0" u="none" strike="noStrike" baseline="0"/>
              <a:t> options réalisables dans l’entreprise. La personne en formation et l’entreprise formatrice choisissent ensemble une option au cours de la deuxième année d’apprentissage parmi les options disponibles.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0" i="0" u="none" strike="noStrik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r-CH" b="0" i="0" u="none" strike="noStrike" baseline="0"/>
              <a:t>Ici aussi, 3 périodes d’enseignement sont dispensées par jour d’école – en dernière année, les apprenti-e-s n’ont plus qu’un jour d’école – soit 120 périodes sur l’ensemble de la dernière année d’apprentissage. </a:t>
            </a:r>
          </a:p>
          <a:p>
            <a:endParaRPr lang="de-CH"/>
          </a:p>
          <a:p>
            <a:r>
              <a:rPr lang="fr-CH"/>
              <a:t>Si l’option « </a:t>
            </a:r>
            <a:r>
              <a:rPr lang="fr-CH" b="1"/>
              <a:t>Finances </a:t>
            </a:r>
            <a:r>
              <a:rPr lang="fr-CH"/>
              <a:t>» est choisie, les personnes en formation apprennent de manière approfondie à comptabiliser les transactions commerciales et à archiver les justificatifs. En outre, ils tiennent les livres auxiliaires ainsi que la comptabilité des salaires et fournissent des informations sur les déclarations de salaires. En outre, ils collaborent à l’établissement des comptes annuels. Dans le cadre de leur travail au sein de l’option « Finances », ils respectent à tout moment les dispositions légales. L’option « Finances » est recommandée aux apprenti-e-s qui aiment les chiffres.</a:t>
            </a:r>
          </a:p>
          <a:p>
            <a:endParaRPr lang="de-CH"/>
          </a:p>
          <a:p>
            <a:r>
              <a:rPr lang="fr-CH"/>
              <a:t>Dans l’option « </a:t>
            </a:r>
            <a:r>
              <a:rPr lang="fr-CH" b="1"/>
              <a:t>Communication dans la langue nationale</a:t>
            </a:r>
            <a:r>
              <a:rPr lang="fr-CH"/>
              <a:t> », les personnes en formation apprennent de manière approfondie comment mener des entretiens de conseil et de vente exigeants ainsi que des négociations dans la langue nationale de la région. Elles le font par différents canaux, par exemple par téléphone ou par e-mail, mais aussi en face à face. Elles interagissent toujours de manière factuelle et orientée vers la recherche de solutions, que ce soit avec des clients et des fournisseurs exigeants ou lors de situations conflictuelles, par exemple en cas de réclamation. L’option « Communication dans la langue nationale » est recommandée aux apprenti-e-s qui ont une bonne aptitude à la communication.</a:t>
            </a:r>
          </a:p>
          <a:p>
            <a:endParaRPr lang="de-CH"/>
          </a:p>
          <a:p>
            <a:pPr algn="l"/>
            <a:r>
              <a:rPr lang="fr-CH" b="0" i="0" u="none" strike="noStrike" baseline="0"/>
              <a:t>L’option </a:t>
            </a:r>
            <a:r>
              <a:rPr lang="fr-CH" b="1" i="0" u="none" strike="noStrike" baseline="0"/>
              <a:t>« Communication dans la langue étrangère » </a:t>
            </a:r>
            <a:r>
              <a:rPr lang="fr-CH" b="0" i="0" u="none" strike="noStrike" baseline="0"/>
              <a:t>a presque les mêmes objectifs que l’option « Communication dans la langue nationale ». La seule différence est que la communication se fait en anglais ou dans une deuxième langue nationale. Concrètement, il s’agit du français dans le canton de Berne et de l’anglais dans tous les autres cantons suisses alémaniques. L’option « Communication dans la langue étrangère » est recommandée aux apprenti-e-s qui sont doués en langues étrangères.</a:t>
            </a:r>
          </a:p>
          <a:p>
            <a:pPr algn="l"/>
            <a:endParaRPr lang="de-CH" b="0" i="0" u="none" strike="noStrike" baseline="0"/>
          </a:p>
          <a:p>
            <a:pPr algn="l"/>
            <a:r>
              <a:rPr lang="fr-CH" b="0" i="0" u="none" strike="noStrike" baseline="0"/>
              <a:t>Si l’option </a:t>
            </a:r>
            <a:r>
              <a:rPr lang="fr-CH" b="1" i="0" u="none" strike="noStrike" baseline="0"/>
              <a:t>« Technologie » </a:t>
            </a:r>
            <a:r>
              <a:rPr lang="fr-CH" b="0" i="0" u="none" strike="noStrike" baseline="0"/>
              <a:t>est choisie, les personnes en formation apprennent, en collaboration avec la personne responsable, à mettre en place des bases de données et des systèmes de gestion de contenu dans l’entreprise et à les gérer dans leur domaine de travail. En outre, elles instruisent leurs collègues à l’utilisation de ces bases de données, systèmes et logiciels. Elles règlent également les problèmes de logiciel et de matériel. Elles examinent les offres techniques et émettent des recommandations à l’attention des services compétents de l’entreprise. L’option « Technologie » est recommandée aux apprenti-e-s qui aiment la technique.</a:t>
            </a:r>
          </a:p>
          <a:p>
            <a:pPr algn="l"/>
            <a:endParaRPr lang="de-CH" b="0" i="0" u="none" strike="noStrike" baseline="0"/>
          </a:p>
          <a:p>
            <a:r>
              <a:rPr lang="fr-CH"/>
              <a:t>Toutes les entreprises formatrices ne remplissent pas les conditions pour proposer les quatre options. Les entreprises qui souhaitent proposer certaines options, mais qui ne disposent pas des conditions nécessaires à l’interne peuvent également les mettre en œuvre de manière créative. Il serait par exemple possible de permettre aux apprenti-e-s d’effectuer un stage dans une entreprise qui leur convient et de l’intégrer dans la planification de la formation (par analogie avec un changement de département).</a:t>
            </a:r>
          </a:p>
        </p:txBody>
      </p:sp>
      <p:sp>
        <p:nvSpPr>
          <p:cNvPr id="4" name="Foliennummernplatzhalter 3"/>
          <p:cNvSpPr>
            <a:spLocks noGrp="1"/>
          </p:cNvSpPr>
          <p:nvPr>
            <p:ph type="sldNum" sz="quarter" idx="5"/>
          </p:nvPr>
        </p:nvSpPr>
        <p:spPr/>
        <p:txBody>
          <a:bodyPr/>
          <a:lstStyle/>
          <a:p>
            <a:fld id="{4C424E31-3554-8248-9451-CB9A66087762}" type="slidenum">
              <a:rPr lang="de-CH" smtClean="0">
                <a:latin typeface="Arial" panose="020B0604020202020204" pitchFamily="34" charset="0"/>
                <a:cs typeface="Arial" panose="020B0604020202020204" pitchFamily="34" charset="0"/>
              </a:rPr>
              <a:pPr/>
              <a:t>9</a:t>
            </a:fld>
            <a:endParaRPr lang="de-CH">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563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Werbewirksam Folie 1">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62F36A40-7F38-ED4E-B8CF-B89303FDBE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Tree>
    <p:extLst>
      <p:ext uri="{BB962C8B-B14F-4D97-AF65-F5344CB8AC3E}">
        <p14:creationId xmlns:p14="http://schemas.microsoft.com/office/powerpoint/2010/main" val="1430664224"/>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seite Werbewirksam Folie 2">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F14A46A-4815-7E46-A91B-CD0DFF33C07B}"/>
              </a:ext>
            </a:extLst>
          </p:cNvPr>
          <p:cNvSpPr/>
          <p:nvPr userDrawn="1"/>
        </p:nvSpPr>
        <p:spPr>
          <a:xfrm>
            <a:off x="0" y="0"/>
            <a:ext cx="12192000" cy="6858000"/>
          </a:xfrm>
          <a:prstGeom prst="rect">
            <a:avLst/>
          </a:prstGeom>
          <a:solidFill>
            <a:srgbClr val="00ADB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4" name="Titel 1">
            <a:extLst>
              <a:ext uri="{FF2B5EF4-FFF2-40B4-BE49-F238E27FC236}">
                <a16:creationId xmlns:a16="http://schemas.microsoft.com/office/drawing/2014/main" id="{8C1E56B9-6B64-624C-B39D-A8614B8C6545}"/>
              </a:ext>
            </a:extLst>
          </p:cNvPr>
          <p:cNvSpPr>
            <a:spLocks noGrp="1"/>
          </p:cNvSpPr>
          <p:nvPr>
            <p:ph type="ctrTitle"/>
          </p:nvPr>
        </p:nvSpPr>
        <p:spPr>
          <a:xfrm>
            <a:off x="720000" y="2792480"/>
            <a:ext cx="11113200" cy="1273039"/>
          </a:xfrm>
        </p:spPr>
        <p:txBody>
          <a:bodyPr anchor="ctr" anchorCtr="0"/>
          <a:lstStyle>
            <a:lvl1pPr algn="l">
              <a:defRPr sz="3000">
                <a:solidFill>
                  <a:schemeClr val="bg1"/>
                </a:solidFill>
              </a:defRPr>
            </a:lvl1pPr>
          </a:lstStyle>
          <a:p>
            <a:r>
              <a:rPr lang="de-DE"/>
              <a:t>Mastertitelformat bearbeiten</a:t>
            </a:r>
            <a:endParaRPr lang="de-CH"/>
          </a:p>
        </p:txBody>
      </p:sp>
    </p:spTree>
    <p:extLst>
      <p:ext uri="{BB962C8B-B14F-4D97-AF65-F5344CB8AC3E}">
        <p14:creationId xmlns:p14="http://schemas.microsoft.com/office/powerpoint/2010/main" val="813536503"/>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seite Werbewirksam Folie 3">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F14A46A-4815-7E46-A91B-CD0DFF33C07B}"/>
              </a:ext>
            </a:extLst>
          </p:cNvPr>
          <p:cNvSpPr/>
          <p:nvPr userDrawn="1"/>
        </p:nvSpPr>
        <p:spPr>
          <a:xfrm>
            <a:off x="0" y="0"/>
            <a:ext cx="12192000" cy="6858000"/>
          </a:xfrm>
          <a:prstGeom prst="rect">
            <a:avLst/>
          </a:prstGeom>
          <a:solidFill>
            <a:srgbClr val="9DBF1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4" name="Titel 1">
            <a:extLst>
              <a:ext uri="{FF2B5EF4-FFF2-40B4-BE49-F238E27FC236}">
                <a16:creationId xmlns:a16="http://schemas.microsoft.com/office/drawing/2014/main" id="{EEF247E4-B983-8045-85D5-4931C159234B}"/>
              </a:ext>
            </a:extLst>
          </p:cNvPr>
          <p:cNvSpPr>
            <a:spLocks noGrp="1"/>
          </p:cNvSpPr>
          <p:nvPr>
            <p:ph type="ctrTitle"/>
          </p:nvPr>
        </p:nvSpPr>
        <p:spPr>
          <a:xfrm>
            <a:off x="720000" y="2792480"/>
            <a:ext cx="11113200" cy="1273039"/>
          </a:xfrm>
        </p:spPr>
        <p:txBody>
          <a:bodyPr anchor="ctr" anchorCtr="0"/>
          <a:lstStyle>
            <a:lvl1pPr algn="l">
              <a:defRPr sz="3000">
                <a:solidFill>
                  <a:schemeClr val="bg1"/>
                </a:solidFill>
              </a:defRPr>
            </a:lvl1pPr>
          </a:lstStyle>
          <a:p>
            <a:r>
              <a:rPr lang="de-DE"/>
              <a:t>Mastertitelformat bearbeiten</a:t>
            </a:r>
            <a:endParaRPr lang="de-CH"/>
          </a:p>
        </p:txBody>
      </p:sp>
    </p:spTree>
    <p:extLst>
      <p:ext uri="{BB962C8B-B14F-4D97-AF65-F5344CB8AC3E}">
        <p14:creationId xmlns:p14="http://schemas.microsoft.com/office/powerpoint/2010/main" val="3146115711"/>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lussseite Werbewirksam">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A9D90778-7979-B246-8CA0-A44B75128A4F}"/>
              </a:ext>
            </a:extLst>
          </p:cNvPr>
          <p:cNvPicPr>
            <a:picLocks noChangeAspect="1"/>
          </p:cNvPicPr>
          <p:nvPr userDrawn="1"/>
        </p:nvPicPr>
        <p:blipFill>
          <a:blip r:embed="rId2"/>
          <a:stretch>
            <a:fillRect/>
          </a:stretch>
        </p:blipFill>
        <p:spPr>
          <a:xfrm>
            <a:off x="0" y="0"/>
            <a:ext cx="5511800" cy="1422400"/>
          </a:xfrm>
          <a:prstGeom prst="rect">
            <a:avLst/>
          </a:prstGeom>
        </p:spPr>
      </p:pic>
    </p:spTree>
    <p:extLst>
      <p:ext uri="{BB962C8B-B14F-4D97-AF65-F5344CB8AC3E}">
        <p14:creationId xmlns:p14="http://schemas.microsoft.com/office/powerpoint/2010/main" val="1997077316"/>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20" name="Rechteck 19"/>
          <p:cNvSpPr/>
          <p:nvPr userDrawn="1"/>
        </p:nvSpPr>
        <p:spPr>
          <a:xfrm>
            <a:off x="-5351" y="0"/>
            <a:ext cx="12195846" cy="5588740"/>
          </a:xfrm>
          <a:prstGeom prst="rect">
            <a:avLst/>
          </a:prstGeom>
          <a:solidFill>
            <a:srgbClr val="96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99"/>
          </a:p>
        </p:txBody>
      </p:sp>
      <p:sp>
        <p:nvSpPr>
          <p:cNvPr id="9" name="Rechteck 8"/>
          <p:cNvSpPr/>
          <p:nvPr userDrawn="1"/>
        </p:nvSpPr>
        <p:spPr>
          <a:xfrm>
            <a:off x="-3846" y="2133236"/>
            <a:ext cx="9267373" cy="71983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99"/>
          </a:p>
        </p:txBody>
      </p:sp>
      <p:sp>
        <p:nvSpPr>
          <p:cNvPr id="18" name="Rechteck 17"/>
          <p:cNvSpPr/>
          <p:nvPr userDrawn="1"/>
        </p:nvSpPr>
        <p:spPr>
          <a:xfrm>
            <a:off x="-1" y="1285502"/>
            <a:ext cx="6092574" cy="71983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99">
              <a:solidFill>
                <a:srgbClr val="FFFFFF"/>
              </a:solidFill>
            </a:endParaRPr>
          </a:p>
        </p:txBody>
      </p:sp>
      <p:sp>
        <p:nvSpPr>
          <p:cNvPr id="29" name="Textplatzhalter 2047"/>
          <p:cNvSpPr>
            <a:spLocks noGrp="1"/>
          </p:cNvSpPr>
          <p:nvPr>
            <p:ph type="body" sz="quarter" idx="12" hasCustomPrompt="1"/>
          </p:nvPr>
        </p:nvSpPr>
        <p:spPr>
          <a:xfrm>
            <a:off x="624817" y="1271791"/>
            <a:ext cx="7922958" cy="743731"/>
          </a:xfrm>
        </p:spPr>
        <p:txBody>
          <a:bodyPr anchor="ctr">
            <a:normAutofit/>
          </a:bodyPr>
          <a:lstStyle>
            <a:lvl1pPr marL="0" indent="0">
              <a:buNone/>
              <a:defRPr lang="de-CH" sz="3799" b="1" kern="1200" dirty="0">
                <a:solidFill>
                  <a:srgbClr val="96C11F"/>
                </a:solidFill>
                <a:latin typeface="Myriad Pro" pitchFamily="34" charset="0"/>
                <a:ea typeface="Roboto Slab Bold" pitchFamily="2" charset="0"/>
                <a:cs typeface="+mn-cs"/>
              </a:defRPr>
            </a:lvl1pPr>
          </a:lstStyle>
          <a:p>
            <a:r>
              <a:rPr lang="de-CH" sz="3799">
                <a:solidFill>
                  <a:schemeClr val="bg1"/>
                </a:solidFill>
              </a:rPr>
              <a:t>Titel</a:t>
            </a:r>
          </a:p>
        </p:txBody>
      </p:sp>
      <p:sp>
        <p:nvSpPr>
          <p:cNvPr id="32" name="Textplatzhalter 2047"/>
          <p:cNvSpPr>
            <a:spLocks noGrp="1"/>
          </p:cNvSpPr>
          <p:nvPr>
            <p:ph type="body" sz="quarter" idx="15" hasCustomPrompt="1"/>
          </p:nvPr>
        </p:nvSpPr>
        <p:spPr>
          <a:xfrm>
            <a:off x="624816" y="2139388"/>
            <a:ext cx="8638710" cy="676118"/>
          </a:xfrm>
        </p:spPr>
        <p:txBody>
          <a:bodyPr anchor="ctr">
            <a:normAutofit/>
          </a:bodyPr>
          <a:lstStyle>
            <a:lvl1pPr marL="0" indent="0">
              <a:buNone/>
              <a:defRPr lang="de-CH" sz="3699" kern="1200" baseline="0" dirty="0">
                <a:solidFill>
                  <a:srgbClr val="5F5F5F"/>
                </a:solidFill>
                <a:latin typeface="Myriad Pro" pitchFamily="34" charset="0"/>
                <a:ea typeface="Roboto Slab Light" pitchFamily="2" charset="0"/>
                <a:cs typeface="+mn-cs"/>
              </a:defRPr>
            </a:lvl1pPr>
          </a:lstStyle>
          <a:p>
            <a:r>
              <a:rPr lang="de-CH" sz="3799">
                <a:solidFill>
                  <a:schemeClr val="bg1"/>
                </a:solidFill>
              </a:rPr>
              <a:t>Präsentation vom …</a:t>
            </a:r>
          </a:p>
        </p:txBody>
      </p:sp>
      <p:pic>
        <p:nvPicPr>
          <p:cNvPr id="3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24816" y="5938942"/>
            <a:ext cx="2220754" cy="69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999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Rechteck 10"/>
          <p:cNvSpPr/>
          <p:nvPr userDrawn="1"/>
        </p:nvSpPr>
        <p:spPr>
          <a:xfrm>
            <a:off x="-5351" y="0"/>
            <a:ext cx="12195846" cy="558874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99"/>
          </a:p>
        </p:txBody>
      </p:sp>
      <p:sp>
        <p:nvSpPr>
          <p:cNvPr id="36" name="Textplatzhalter 2047"/>
          <p:cNvSpPr>
            <a:spLocks noGrp="1"/>
          </p:cNvSpPr>
          <p:nvPr userDrawn="1">
            <p:ph type="body" sz="quarter" idx="12" hasCustomPrompt="1"/>
          </p:nvPr>
        </p:nvSpPr>
        <p:spPr>
          <a:xfrm>
            <a:off x="539860" y="575867"/>
            <a:ext cx="9459196" cy="693393"/>
          </a:xfrm>
        </p:spPr>
        <p:txBody>
          <a:bodyPr>
            <a:normAutofit/>
          </a:bodyPr>
          <a:lstStyle>
            <a:lvl1pPr marL="0" indent="0">
              <a:buNone/>
              <a:defRPr lang="de-CH" sz="3799" b="1" kern="1200" baseline="0" dirty="0">
                <a:solidFill>
                  <a:srgbClr val="96C11F"/>
                </a:solidFill>
                <a:latin typeface="Myriad Pro" pitchFamily="34" charset="0"/>
                <a:ea typeface="Roboto Slab Light" pitchFamily="2" charset="0"/>
                <a:cs typeface="+mn-cs"/>
              </a:defRPr>
            </a:lvl1pPr>
          </a:lstStyle>
          <a:p>
            <a:pPr lvl="0"/>
            <a:r>
              <a:rPr lang="de-CH"/>
              <a:t>Seitentitel</a:t>
            </a:r>
          </a:p>
        </p:txBody>
      </p:sp>
      <p:sp>
        <p:nvSpPr>
          <p:cNvPr id="6" name="Textplatzhalter 5"/>
          <p:cNvSpPr>
            <a:spLocks noGrp="1"/>
          </p:cNvSpPr>
          <p:nvPr>
            <p:ph type="body" sz="quarter" idx="14" hasCustomPrompt="1"/>
          </p:nvPr>
        </p:nvSpPr>
        <p:spPr>
          <a:xfrm>
            <a:off x="525464" y="1701208"/>
            <a:ext cx="11206007" cy="3479892"/>
          </a:xfrm>
        </p:spPr>
        <p:txBody>
          <a:bodyPr>
            <a:normAutofit/>
          </a:bodyPr>
          <a:lstStyle>
            <a:lvl1pPr marL="342797" indent="-342797">
              <a:buFont typeface="Symbol" panose="05050102010706020507" pitchFamily="18" charset="2"/>
              <a:buChar char="-"/>
              <a:defRPr sz="2399">
                <a:solidFill>
                  <a:srgbClr val="5F5F5F"/>
                </a:solidFill>
                <a:latin typeface="Myriad Pro" pitchFamily="34" charset="0"/>
                <a:ea typeface="Roboto Slab Regular" pitchFamily="2" charset="0"/>
              </a:defRPr>
            </a:lvl1pPr>
            <a:lvl2pPr marL="799860" indent="-342797">
              <a:buFont typeface="Symbol" panose="05050102010706020507" pitchFamily="18" charset="2"/>
              <a:buChar char="-"/>
              <a:defRPr sz="2199">
                <a:solidFill>
                  <a:srgbClr val="5F5F5F"/>
                </a:solidFill>
                <a:latin typeface="Myriad Pro" pitchFamily="34" charset="0"/>
                <a:ea typeface="Calibri Light" panose="020F0302020204030204" pitchFamily="34" charset="0"/>
              </a:defRPr>
            </a:lvl2pPr>
            <a:lvl3pPr marL="1277555" indent="-363429">
              <a:buFont typeface="Symbol" panose="05050102010706020507" pitchFamily="18" charset="2"/>
              <a:buChar char="-"/>
              <a:defRPr sz="1999">
                <a:solidFill>
                  <a:srgbClr val="5F5F5F"/>
                </a:solidFill>
                <a:latin typeface="Myriad Pro" pitchFamily="34" charset="0"/>
                <a:ea typeface="Calibri Light" panose="020F0302020204030204" pitchFamily="34" charset="0"/>
              </a:defRPr>
            </a:lvl3pPr>
            <a:lvl4pPr marL="1371189" indent="0">
              <a:buFont typeface="Symbol" panose="05050102010706020507" pitchFamily="18" charset="2"/>
              <a:buNone/>
              <a:defRPr>
                <a:solidFill>
                  <a:srgbClr val="4A5466"/>
                </a:solidFill>
                <a:latin typeface="Calibri Light" panose="020F0302020204030204" pitchFamily="34" charset="0"/>
                <a:ea typeface="Calibri Light" panose="020F0302020204030204" pitchFamily="34" charset="0"/>
              </a:defRPr>
            </a:lvl4pPr>
            <a:lvl5pPr>
              <a:defRPr>
                <a:solidFill>
                  <a:srgbClr val="4A5466"/>
                </a:solidFill>
                <a:latin typeface="Roboto Slab Regular" pitchFamily="2" charset="0"/>
                <a:ea typeface="Roboto Slab Regular" pitchFamily="2" charset="0"/>
              </a:defRPr>
            </a:lvl5pPr>
          </a:lstStyle>
          <a:p>
            <a:pPr lvl="0"/>
            <a:r>
              <a:rPr lang="de-CH"/>
              <a:t>Text hier eingeben</a:t>
            </a:r>
          </a:p>
          <a:p>
            <a:pPr lvl="1"/>
            <a:r>
              <a:rPr lang="de-CH"/>
              <a:t>Text</a:t>
            </a:r>
          </a:p>
          <a:p>
            <a:pPr lvl="2"/>
            <a:r>
              <a:rPr lang="de-CH"/>
              <a:t>Text</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24816" y="5938942"/>
            <a:ext cx="2220754" cy="690126"/>
          </a:xfrm>
          <a:prstGeom prst="rect">
            <a:avLst/>
          </a:prstGeom>
          <a:noFill/>
          <a:extLst>
            <a:ext uri="{909E8E84-426E-40DD-AFC4-6F175D3DCCD1}">
              <a14:hiddenFill xmlns:a14="http://schemas.microsoft.com/office/drawing/2010/main">
                <a:solidFill>
                  <a:srgbClr val="FFFFFF"/>
                </a:solidFill>
              </a14:hiddenFill>
            </a:ext>
          </a:extLst>
        </p:spPr>
      </p:pic>
      <p:sp>
        <p:nvSpPr>
          <p:cNvPr id="7" name="Foliennummernplatzhalter 5">
            <a:extLst>
              <a:ext uri="{FF2B5EF4-FFF2-40B4-BE49-F238E27FC236}">
                <a16:creationId xmlns:a16="http://schemas.microsoft.com/office/drawing/2014/main" id="{9D82DFCC-EA93-437A-A5F3-EC2AC761D6C1}"/>
              </a:ext>
            </a:extLst>
          </p:cNvPr>
          <p:cNvSpPr>
            <a:spLocks noGrp="1"/>
          </p:cNvSpPr>
          <p:nvPr>
            <p:ph type="sldNum" sz="quarter" idx="4"/>
          </p:nvPr>
        </p:nvSpPr>
        <p:spPr>
          <a:xfrm>
            <a:off x="8736913" y="6356467"/>
            <a:ext cx="2845646" cy="365040"/>
          </a:xfrm>
          <a:prstGeom prst="rect">
            <a:avLst/>
          </a:prstGeom>
        </p:spPr>
        <p:txBody>
          <a:bodyPr vert="horz" lIns="91440" tIns="45720" rIns="91440" bIns="45720" rtlCol="0" anchor="ctr"/>
          <a:lstStyle>
            <a:lvl1pPr algn="r">
              <a:defRPr sz="1200">
                <a:solidFill>
                  <a:schemeClr val="tx1">
                    <a:tint val="75000"/>
                  </a:schemeClr>
                </a:solidFill>
              </a:defRPr>
            </a:lvl1pPr>
          </a:lstStyle>
          <a:p>
            <a:fld id="{58A5ABE6-3D13-4A29-9703-BC6575504CF9}" type="slidenum">
              <a:rPr lang="de-CH" smtClean="0"/>
              <a:t>‹N°›</a:t>
            </a:fld>
            <a:endParaRPr lang="de-CH"/>
          </a:p>
        </p:txBody>
      </p:sp>
    </p:spTree>
    <p:extLst>
      <p:ext uri="{BB962C8B-B14F-4D97-AF65-F5344CB8AC3E}">
        <p14:creationId xmlns:p14="http://schemas.microsoft.com/office/powerpoint/2010/main" val="1208283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20" name="Rechteck 19"/>
          <p:cNvSpPr/>
          <p:nvPr userDrawn="1"/>
        </p:nvSpPr>
        <p:spPr>
          <a:xfrm>
            <a:off x="-5351" y="0"/>
            <a:ext cx="12195846" cy="5588740"/>
          </a:xfrm>
          <a:prstGeom prst="rect">
            <a:avLst/>
          </a:prstGeom>
          <a:solidFill>
            <a:srgbClr val="96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99"/>
          </a:p>
        </p:txBody>
      </p:sp>
      <p:sp>
        <p:nvSpPr>
          <p:cNvPr id="9" name="Rechteck 8"/>
          <p:cNvSpPr/>
          <p:nvPr userDrawn="1"/>
        </p:nvSpPr>
        <p:spPr>
          <a:xfrm>
            <a:off x="-3846" y="2133236"/>
            <a:ext cx="9267373" cy="71983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99"/>
          </a:p>
        </p:txBody>
      </p:sp>
      <p:sp>
        <p:nvSpPr>
          <p:cNvPr id="18" name="Rechteck 17"/>
          <p:cNvSpPr/>
          <p:nvPr userDrawn="1"/>
        </p:nvSpPr>
        <p:spPr>
          <a:xfrm>
            <a:off x="-1" y="1285502"/>
            <a:ext cx="6092574" cy="71983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799">
              <a:solidFill>
                <a:srgbClr val="FFFFFF"/>
              </a:solidFill>
            </a:endParaRPr>
          </a:p>
        </p:txBody>
      </p:sp>
      <p:sp>
        <p:nvSpPr>
          <p:cNvPr id="29" name="Textplatzhalter 2047"/>
          <p:cNvSpPr>
            <a:spLocks noGrp="1"/>
          </p:cNvSpPr>
          <p:nvPr>
            <p:ph type="body" sz="quarter" idx="12" hasCustomPrompt="1"/>
          </p:nvPr>
        </p:nvSpPr>
        <p:spPr>
          <a:xfrm>
            <a:off x="624817" y="1271791"/>
            <a:ext cx="7922958" cy="743731"/>
          </a:xfrm>
        </p:spPr>
        <p:txBody>
          <a:bodyPr anchor="ctr">
            <a:normAutofit/>
          </a:bodyPr>
          <a:lstStyle>
            <a:lvl1pPr marL="0" indent="0">
              <a:buNone/>
              <a:defRPr lang="de-CH" sz="3799" b="1" kern="1200" dirty="0">
                <a:solidFill>
                  <a:srgbClr val="96C11F"/>
                </a:solidFill>
                <a:latin typeface="Myriad Pro" pitchFamily="34" charset="0"/>
                <a:ea typeface="Roboto Slab Bold" pitchFamily="2" charset="0"/>
                <a:cs typeface="+mn-cs"/>
              </a:defRPr>
            </a:lvl1pPr>
          </a:lstStyle>
          <a:p>
            <a:r>
              <a:rPr lang="de-CH" sz="3799">
                <a:solidFill>
                  <a:schemeClr val="bg1"/>
                </a:solidFill>
              </a:rPr>
              <a:t>Titel</a:t>
            </a:r>
          </a:p>
        </p:txBody>
      </p:sp>
      <p:sp>
        <p:nvSpPr>
          <p:cNvPr id="32" name="Textplatzhalter 2047"/>
          <p:cNvSpPr>
            <a:spLocks noGrp="1"/>
          </p:cNvSpPr>
          <p:nvPr>
            <p:ph type="body" sz="quarter" idx="15" hasCustomPrompt="1"/>
          </p:nvPr>
        </p:nvSpPr>
        <p:spPr>
          <a:xfrm>
            <a:off x="624816" y="2139388"/>
            <a:ext cx="8638710" cy="676118"/>
          </a:xfrm>
        </p:spPr>
        <p:txBody>
          <a:bodyPr anchor="ctr">
            <a:normAutofit/>
          </a:bodyPr>
          <a:lstStyle>
            <a:lvl1pPr marL="0" indent="0">
              <a:buNone/>
              <a:defRPr lang="de-CH" sz="3699" kern="1200" baseline="0" dirty="0">
                <a:solidFill>
                  <a:srgbClr val="5F5F5F"/>
                </a:solidFill>
                <a:latin typeface="Myriad Pro" pitchFamily="34" charset="0"/>
                <a:ea typeface="Roboto Slab Light" pitchFamily="2" charset="0"/>
                <a:cs typeface="+mn-cs"/>
              </a:defRPr>
            </a:lvl1pPr>
          </a:lstStyle>
          <a:p>
            <a:r>
              <a:rPr lang="de-CH" sz="3799">
                <a:solidFill>
                  <a:schemeClr val="bg1"/>
                </a:solidFill>
              </a:rPr>
              <a:t>Präsentation vom …</a:t>
            </a:r>
          </a:p>
        </p:txBody>
      </p:sp>
      <p:pic>
        <p:nvPicPr>
          <p:cNvPr id="3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24816" y="5938942"/>
            <a:ext cx="2220754" cy="69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87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9D82DFCC-EA93-437A-A5F3-EC2AC761D6C1}"/>
              </a:ext>
            </a:extLst>
          </p:cNvPr>
          <p:cNvSpPr>
            <a:spLocks noGrp="1"/>
          </p:cNvSpPr>
          <p:nvPr>
            <p:ph type="sldNum" sz="quarter" idx="4"/>
          </p:nvPr>
        </p:nvSpPr>
        <p:spPr>
          <a:xfrm>
            <a:off x="8736913" y="6356467"/>
            <a:ext cx="2845646" cy="365040"/>
          </a:xfrm>
          <a:prstGeom prst="rect">
            <a:avLst/>
          </a:prstGeom>
        </p:spPr>
        <p:txBody>
          <a:bodyPr vert="horz" lIns="91440" tIns="45720" rIns="91440" bIns="45720" rtlCol="0" anchor="ctr"/>
          <a:lstStyle>
            <a:lvl1pPr algn="r">
              <a:defRPr sz="1200">
                <a:solidFill>
                  <a:schemeClr val="tx1">
                    <a:tint val="75000"/>
                  </a:schemeClr>
                </a:solidFill>
              </a:defRPr>
            </a:lvl1pPr>
          </a:lstStyle>
          <a:p>
            <a:fld id="{58A5ABE6-3D13-4A29-9703-BC6575504CF9}" type="slidenum">
              <a:rPr lang="de-CH" smtClean="0"/>
              <a:t>‹N°›</a:t>
            </a:fld>
            <a:endParaRPr lang="de-CH"/>
          </a:p>
        </p:txBody>
      </p:sp>
    </p:spTree>
    <p:extLst>
      <p:ext uri="{BB962C8B-B14F-4D97-AF65-F5344CB8AC3E}">
        <p14:creationId xmlns:p14="http://schemas.microsoft.com/office/powerpoint/2010/main" val="3515683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seite Werbewirksam Folie 1">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291FD4D-1994-8F4A-8837-F3E3AD00C2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Tree>
    <p:extLst>
      <p:ext uri="{BB962C8B-B14F-4D97-AF65-F5344CB8AC3E}">
        <p14:creationId xmlns:p14="http://schemas.microsoft.com/office/powerpoint/2010/main" val="349404103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seite Werbewirksam Folie 2">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AAA8661-1FBD-D543-A569-14CD7D128B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10" name="Textfeld 9">
            <a:extLst>
              <a:ext uri="{FF2B5EF4-FFF2-40B4-BE49-F238E27FC236}">
                <a16:creationId xmlns:a16="http://schemas.microsoft.com/office/drawing/2014/main" id="{59991E82-6AE5-1A42-AB5C-2F61FD880878}"/>
              </a:ext>
            </a:extLst>
          </p:cNvPr>
          <p:cNvSpPr txBox="1"/>
          <p:nvPr userDrawn="1"/>
        </p:nvSpPr>
        <p:spPr>
          <a:xfrm>
            <a:off x="1792800" y="5575177"/>
            <a:ext cx="10044000" cy="246221"/>
          </a:xfrm>
          <a:prstGeom prst="rect">
            <a:avLst/>
          </a:prstGeom>
          <a:noFill/>
        </p:spPr>
        <p:txBody>
          <a:bodyPr wrap="square" lIns="0" tIns="0" rIns="0" bIns="0" rtlCol="0">
            <a:spAutoFit/>
          </a:bodyPr>
          <a:lstStyle/>
          <a:p>
            <a:fld id="{6C2B5085-0800-694C-AB63-470DCEB805A5}" type="datetime4">
              <a:rPr lang="de-CH" sz="1600" smtClean="0">
                <a:solidFill>
                  <a:schemeClr val="bg1"/>
                </a:solidFill>
              </a:rPr>
              <a:t>28. Juni 2023</a:t>
            </a:fld>
            <a:endParaRPr lang="de-CH" sz="1600">
              <a:solidFill>
                <a:schemeClr val="bg1"/>
              </a:solidFill>
            </a:endParaRPr>
          </a:p>
        </p:txBody>
      </p:sp>
    </p:spTree>
    <p:extLst>
      <p:ext uri="{BB962C8B-B14F-4D97-AF65-F5344CB8AC3E}">
        <p14:creationId xmlns:p14="http://schemas.microsoft.com/office/powerpoint/2010/main" val="260813354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seite Werbewirksam Folie 3">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57F0EBC-516A-4C48-AF06-85A8714A3D7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10" name="Textfeld 9">
            <a:extLst>
              <a:ext uri="{FF2B5EF4-FFF2-40B4-BE49-F238E27FC236}">
                <a16:creationId xmlns:a16="http://schemas.microsoft.com/office/drawing/2014/main" id="{59991E82-6AE5-1A42-AB5C-2F61FD880878}"/>
              </a:ext>
            </a:extLst>
          </p:cNvPr>
          <p:cNvSpPr txBox="1"/>
          <p:nvPr userDrawn="1"/>
        </p:nvSpPr>
        <p:spPr>
          <a:xfrm>
            <a:off x="1792800" y="5575177"/>
            <a:ext cx="10044000" cy="246221"/>
          </a:xfrm>
          <a:prstGeom prst="rect">
            <a:avLst/>
          </a:prstGeom>
          <a:noFill/>
        </p:spPr>
        <p:txBody>
          <a:bodyPr wrap="square" lIns="0" tIns="0" rIns="0" bIns="0" rtlCol="0">
            <a:spAutoFit/>
          </a:bodyPr>
          <a:lstStyle/>
          <a:p>
            <a:fld id="{6C2B5085-0800-694C-AB63-470DCEB805A5}" type="datetime4">
              <a:rPr lang="de-CH" sz="1600" smtClean="0">
                <a:solidFill>
                  <a:schemeClr val="bg1"/>
                </a:solidFill>
              </a:rPr>
              <a:t>28. Juni 2023</a:t>
            </a:fld>
            <a:endParaRPr lang="de-CH" sz="1600">
              <a:solidFill>
                <a:schemeClr val="bg1"/>
              </a:solidFill>
            </a:endParaRPr>
          </a:p>
        </p:txBody>
      </p:sp>
    </p:spTree>
    <p:extLst>
      <p:ext uri="{BB962C8B-B14F-4D97-AF65-F5344CB8AC3E}">
        <p14:creationId xmlns:p14="http://schemas.microsoft.com/office/powerpoint/2010/main" val="200297377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eite Werbewirksam Folie 2">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4B8ABA8-E15C-1A48-9F29-4667719340C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8" name="Textfeld 7">
            <a:extLst>
              <a:ext uri="{FF2B5EF4-FFF2-40B4-BE49-F238E27FC236}">
                <a16:creationId xmlns:a16="http://schemas.microsoft.com/office/drawing/2014/main" id="{9CFF796B-1EE0-974B-8664-55132F2781F4}"/>
              </a:ext>
            </a:extLst>
          </p:cNvPr>
          <p:cNvSpPr txBox="1"/>
          <p:nvPr userDrawn="1"/>
        </p:nvSpPr>
        <p:spPr>
          <a:xfrm>
            <a:off x="1792800" y="5575177"/>
            <a:ext cx="10044000" cy="246221"/>
          </a:xfrm>
          <a:prstGeom prst="rect">
            <a:avLst/>
          </a:prstGeom>
          <a:noFill/>
        </p:spPr>
        <p:txBody>
          <a:bodyPr wrap="square" lIns="0" tIns="0" rIns="0" bIns="0" rtlCol="0">
            <a:spAutoFit/>
          </a:bodyPr>
          <a:lstStyle/>
          <a:p>
            <a:fld id="{6C2B5085-0800-694C-AB63-470DCEB805A5}" type="datetime4">
              <a:rPr lang="de-CH" sz="1600" smtClean="0">
                <a:solidFill>
                  <a:schemeClr val="bg1"/>
                </a:solidFill>
              </a:rPr>
              <a:t>28. Juni 2023</a:t>
            </a:fld>
            <a:endParaRPr lang="de-CH" sz="1600">
              <a:solidFill>
                <a:schemeClr val="bg1"/>
              </a:solidFill>
            </a:endParaRPr>
          </a:p>
        </p:txBody>
      </p:sp>
    </p:spTree>
    <p:extLst>
      <p:ext uri="{BB962C8B-B14F-4D97-AF65-F5344CB8AC3E}">
        <p14:creationId xmlns:p14="http://schemas.microsoft.com/office/powerpoint/2010/main" val="2315482796"/>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seite Werbewirksam mit Bi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8815C96-0739-614D-970B-0EC922E13B6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Grafik 6" descr="Ein Bild, das Person, computer, sitzend, Computer enthält.&#10;&#10;Automatisch generierte Beschreibung">
            <a:extLst>
              <a:ext uri="{FF2B5EF4-FFF2-40B4-BE49-F238E27FC236}">
                <a16:creationId xmlns:a16="http://schemas.microsoft.com/office/drawing/2014/main" id="{084085AD-CB0E-E249-B009-08F53C14DC3C}"/>
              </a:ext>
            </a:extLst>
          </p:cNvPr>
          <p:cNvPicPr>
            <a:picLocks noChangeAspect="1"/>
          </p:cNvPicPr>
          <p:nvPr userDrawn="1"/>
        </p:nvPicPr>
        <p:blipFill>
          <a:blip r:embed="rId3"/>
          <a:stretch>
            <a:fillRect/>
          </a:stretch>
        </p:blipFill>
        <p:spPr>
          <a:xfrm>
            <a:off x="8216900" y="0"/>
            <a:ext cx="3975100" cy="44704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10" name="Textfeld 9">
            <a:extLst>
              <a:ext uri="{FF2B5EF4-FFF2-40B4-BE49-F238E27FC236}">
                <a16:creationId xmlns:a16="http://schemas.microsoft.com/office/drawing/2014/main" id="{59991E82-6AE5-1A42-AB5C-2F61FD880878}"/>
              </a:ext>
            </a:extLst>
          </p:cNvPr>
          <p:cNvSpPr txBox="1"/>
          <p:nvPr userDrawn="1"/>
        </p:nvSpPr>
        <p:spPr>
          <a:xfrm>
            <a:off x="1792800" y="5575177"/>
            <a:ext cx="10044000" cy="246221"/>
          </a:xfrm>
          <a:prstGeom prst="rect">
            <a:avLst/>
          </a:prstGeom>
          <a:noFill/>
        </p:spPr>
        <p:txBody>
          <a:bodyPr wrap="square" lIns="0" tIns="0" rIns="0" bIns="0" rtlCol="0">
            <a:spAutoFit/>
          </a:bodyPr>
          <a:lstStyle/>
          <a:p>
            <a:fld id="{6C2B5085-0800-694C-AB63-470DCEB805A5}" type="datetime4">
              <a:rPr lang="de-CH" sz="1600" smtClean="0">
                <a:solidFill>
                  <a:schemeClr val="bg1"/>
                </a:solidFill>
              </a:rPr>
              <a:t>28. Juni 2023</a:t>
            </a:fld>
            <a:endParaRPr lang="de-CH" sz="1600">
              <a:solidFill>
                <a:schemeClr val="bg1"/>
              </a:solidFill>
            </a:endParaRPr>
          </a:p>
        </p:txBody>
      </p:sp>
    </p:spTree>
    <p:extLst>
      <p:ext uri="{BB962C8B-B14F-4D97-AF65-F5344CB8AC3E}">
        <p14:creationId xmlns:p14="http://schemas.microsoft.com/office/powerpoint/2010/main" val="310720913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Inhalt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sp>
        <p:nvSpPr>
          <p:cNvPr id="10" name="Textplatzhalter 8">
            <a:extLst>
              <a:ext uri="{FF2B5EF4-FFF2-40B4-BE49-F238E27FC236}">
                <a16:creationId xmlns:a16="http://schemas.microsoft.com/office/drawing/2014/main" id="{59476F43-BAD1-5F47-9194-F5C0BD930B55}"/>
              </a:ext>
            </a:extLst>
          </p:cNvPr>
          <p:cNvSpPr>
            <a:spLocks noGrp="1"/>
          </p:cNvSpPr>
          <p:nvPr>
            <p:ph type="body" sz="quarter" idx="11"/>
          </p:nvPr>
        </p:nvSpPr>
        <p:spPr>
          <a:xfrm>
            <a:off x="720001" y="1224000"/>
            <a:ext cx="11113200" cy="46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14" name="Foliennummernplatzhalter 5">
            <a:extLst>
              <a:ext uri="{FF2B5EF4-FFF2-40B4-BE49-F238E27FC236}">
                <a16:creationId xmlns:a16="http://schemas.microsoft.com/office/drawing/2014/main" id="{E6D740E1-793B-4049-93A7-394D4A6D3BA9}"/>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133932071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ite mit Randspalte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sp>
        <p:nvSpPr>
          <p:cNvPr id="10" name="Textplatzhalter 8">
            <a:extLst>
              <a:ext uri="{FF2B5EF4-FFF2-40B4-BE49-F238E27FC236}">
                <a16:creationId xmlns:a16="http://schemas.microsoft.com/office/drawing/2014/main" id="{59476F43-BAD1-5F47-9194-F5C0BD930B55}"/>
              </a:ext>
            </a:extLst>
          </p:cNvPr>
          <p:cNvSpPr>
            <a:spLocks noGrp="1"/>
          </p:cNvSpPr>
          <p:nvPr>
            <p:ph type="body" sz="quarter" idx="11"/>
          </p:nvPr>
        </p:nvSpPr>
        <p:spPr>
          <a:xfrm>
            <a:off x="720001" y="1224000"/>
            <a:ext cx="8218799" cy="46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4" name="Textplatzhalter 3">
            <a:extLst>
              <a:ext uri="{FF2B5EF4-FFF2-40B4-BE49-F238E27FC236}">
                <a16:creationId xmlns:a16="http://schemas.microsoft.com/office/drawing/2014/main" id="{CAB15816-46C0-9B44-A432-4E63A10B4D7F}"/>
              </a:ext>
            </a:extLst>
          </p:cNvPr>
          <p:cNvSpPr>
            <a:spLocks noGrp="1"/>
          </p:cNvSpPr>
          <p:nvPr>
            <p:ph type="body" sz="quarter" idx="12"/>
          </p:nvPr>
        </p:nvSpPr>
        <p:spPr>
          <a:xfrm>
            <a:off x="9118800" y="1224000"/>
            <a:ext cx="2714400" cy="4680000"/>
          </a:xfrm>
          <a:prstGeom prst="rect">
            <a:avLst/>
          </a:prstGeom>
        </p:spPr>
        <p:txBody>
          <a:bodyPr/>
          <a:lstStyle>
            <a:lvl1pPr>
              <a:lnSpc>
                <a:spcPts val="1800"/>
              </a:lnSpc>
              <a:spcBef>
                <a:spcPts val="0"/>
              </a:spcBef>
              <a:defRPr sz="1200"/>
            </a:lvl1pPr>
            <a:lvl2pPr>
              <a:lnSpc>
                <a:spcPts val="1800"/>
              </a:lnSpc>
              <a:spcBef>
                <a:spcPts val="200"/>
              </a:spcBef>
              <a:defRPr sz="1200"/>
            </a:lvl2pPr>
            <a:lvl3pPr>
              <a:lnSpc>
                <a:spcPts val="1800"/>
              </a:lnSpc>
              <a:spcBef>
                <a:spcPts val="200"/>
              </a:spcBef>
              <a:defRPr sz="1200"/>
            </a:lvl3pPr>
            <a:lvl4pPr>
              <a:lnSpc>
                <a:spcPts val="1800"/>
              </a:lnSpc>
              <a:spcBef>
                <a:spcPts val="200"/>
              </a:spcBef>
              <a:defRPr sz="1200"/>
            </a:lvl4pPr>
            <a:lvl5pPr>
              <a:lnSpc>
                <a:spcPts val="1800"/>
              </a:lnSpc>
              <a:spcBef>
                <a:spcPts val="20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3" name="Foliennummernplatzhalter 5">
            <a:extLst>
              <a:ext uri="{FF2B5EF4-FFF2-40B4-BE49-F238E27FC236}">
                <a16:creationId xmlns:a16="http://schemas.microsoft.com/office/drawing/2014/main" id="{E63713C7-6471-9147-B3CF-3BF0474DE463}"/>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34390255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ite mit Bild / Grafik und Randspalte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9" name="Inhaltsplatzhalter 4">
            <a:extLst>
              <a:ext uri="{FF2B5EF4-FFF2-40B4-BE49-F238E27FC236}">
                <a16:creationId xmlns:a16="http://schemas.microsoft.com/office/drawing/2014/main" id="{04313030-D797-2547-BE71-1257F05232BE}"/>
              </a:ext>
            </a:extLst>
          </p:cNvPr>
          <p:cNvSpPr>
            <a:spLocks noGrp="1"/>
          </p:cNvSpPr>
          <p:nvPr>
            <p:ph sz="quarter" idx="13" hasCustomPrompt="1"/>
          </p:nvPr>
        </p:nvSpPr>
        <p:spPr>
          <a:xfrm>
            <a:off x="720001" y="1223913"/>
            <a:ext cx="8225562" cy="4680000"/>
          </a:xfrm>
          <a:prstGeom prst="rect">
            <a:avLst/>
          </a:prstGeom>
          <a:solidFill>
            <a:srgbClr val="000000">
              <a:alpha val="14902"/>
            </a:srgbClr>
          </a:solidFill>
        </p:spPr>
        <p:txBody>
          <a:bodyPr/>
          <a:lstStyle>
            <a:lvl1pPr marL="0" indent="0">
              <a:buNone/>
              <a:defRPr/>
            </a:lvl1pPr>
          </a:lstStyle>
          <a:p>
            <a:pPr lvl="0"/>
            <a:r>
              <a:rPr lang="de-DE"/>
              <a:t>Bilder/Grafiken hinzufügen</a:t>
            </a:r>
          </a:p>
        </p:txBody>
      </p:sp>
      <p:sp>
        <p:nvSpPr>
          <p:cNvPr id="12" name="Textplatzhalter 3">
            <a:extLst>
              <a:ext uri="{FF2B5EF4-FFF2-40B4-BE49-F238E27FC236}">
                <a16:creationId xmlns:a16="http://schemas.microsoft.com/office/drawing/2014/main" id="{A15F5EEE-69CD-3340-8446-6862E9213816}"/>
              </a:ext>
            </a:extLst>
          </p:cNvPr>
          <p:cNvSpPr>
            <a:spLocks noGrp="1"/>
          </p:cNvSpPr>
          <p:nvPr>
            <p:ph type="body" sz="quarter" idx="12"/>
          </p:nvPr>
        </p:nvSpPr>
        <p:spPr>
          <a:xfrm>
            <a:off x="9118800" y="1224000"/>
            <a:ext cx="2714400" cy="4680000"/>
          </a:xfrm>
          <a:prstGeom prst="rect">
            <a:avLst/>
          </a:prstGeom>
        </p:spPr>
        <p:txBody>
          <a:bodyPr/>
          <a:lstStyle>
            <a:lvl1pPr>
              <a:lnSpc>
                <a:spcPts val="1800"/>
              </a:lnSpc>
              <a:spcBef>
                <a:spcPts val="0"/>
              </a:spcBef>
              <a:defRPr sz="1200"/>
            </a:lvl1pPr>
            <a:lvl2pPr>
              <a:lnSpc>
                <a:spcPts val="1800"/>
              </a:lnSpc>
              <a:spcBef>
                <a:spcPts val="200"/>
              </a:spcBef>
              <a:defRPr sz="1200"/>
            </a:lvl2pPr>
            <a:lvl3pPr>
              <a:lnSpc>
                <a:spcPts val="1800"/>
              </a:lnSpc>
              <a:spcBef>
                <a:spcPts val="200"/>
              </a:spcBef>
              <a:defRPr sz="1200"/>
            </a:lvl3pPr>
            <a:lvl4pPr>
              <a:lnSpc>
                <a:spcPts val="1800"/>
              </a:lnSpc>
              <a:spcBef>
                <a:spcPts val="200"/>
              </a:spcBef>
              <a:defRPr sz="1200"/>
            </a:lvl4pPr>
            <a:lvl5pPr>
              <a:lnSpc>
                <a:spcPts val="1800"/>
              </a:lnSpc>
              <a:spcBef>
                <a:spcPts val="20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4" name="Foliennummernplatzhalter 5">
            <a:extLst>
              <a:ext uri="{FF2B5EF4-FFF2-40B4-BE49-F238E27FC236}">
                <a16:creationId xmlns:a16="http://schemas.microsoft.com/office/drawing/2014/main" id="{71364943-0F87-004E-8BC7-421E7C5B1BA0}"/>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92982152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ite mit Bild / Grafik Arbeitswirksam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9" name="Inhaltsplatzhalter 4">
            <a:extLst>
              <a:ext uri="{FF2B5EF4-FFF2-40B4-BE49-F238E27FC236}">
                <a16:creationId xmlns:a16="http://schemas.microsoft.com/office/drawing/2014/main" id="{04313030-D797-2547-BE71-1257F05232BE}"/>
              </a:ext>
            </a:extLst>
          </p:cNvPr>
          <p:cNvSpPr>
            <a:spLocks noGrp="1"/>
          </p:cNvSpPr>
          <p:nvPr>
            <p:ph sz="quarter" idx="13" hasCustomPrompt="1"/>
          </p:nvPr>
        </p:nvSpPr>
        <p:spPr>
          <a:xfrm>
            <a:off x="720001" y="1223913"/>
            <a:ext cx="11113200" cy="4680000"/>
          </a:xfrm>
          <a:prstGeom prst="rect">
            <a:avLst/>
          </a:prstGeom>
          <a:solidFill>
            <a:srgbClr val="000000">
              <a:alpha val="14902"/>
            </a:srgbClr>
          </a:solidFill>
        </p:spPr>
        <p:txBody>
          <a:bodyPr/>
          <a:lstStyle>
            <a:lvl1pPr marL="0" indent="0">
              <a:buNone/>
              <a:defRPr/>
            </a:lvl1pPr>
          </a:lstStyle>
          <a:p>
            <a:pPr lvl="0"/>
            <a:r>
              <a:rPr lang="de-DE"/>
              <a:t>Bilder/Grafiken hinzufügen</a:t>
            </a:r>
          </a:p>
        </p:txBody>
      </p:sp>
      <p:sp>
        <p:nvSpPr>
          <p:cNvPr id="12" name="Foliennummernplatzhalter 5">
            <a:extLst>
              <a:ext uri="{FF2B5EF4-FFF2-40B4-BE49-F238E27FC236}">
                <a16:creationId xmlns:a16="http://schemas.microsoft.com/office/drawing/2014/main" id="{34276E6F-F45C-1640-8E5F-EECE0468B576}"/>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218641861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elseite Werbewirksam Folie 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F14A46A-4815-7E46-A91B-CD0DFF33C07B}"/>
              </a:ext>
            </a:extLst>
          </p:cNvPr>
          <p:cNvSpPr/>
          <p:nvPr userDrawn="1"/>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720000" y="2792480"/>
            <a:ext cx="11113200" cy="1273039"/>
          </a:xfrm>
        </p:spPr>
        <p:txBody>
          <a:bodyPr anchor="ctr" anchorCtr="0"/>
          <a:lstStyle>
            <a:lvl1pPr algn="l">
              <a:defRPr sz="3000">
                <a:solidFill>
                  <a:schemeClr val="bg1"/>
                </a:solidFill>
              </a:defRPr>
            </a:lvl1pPr>
          </a:lstStyle>
          <a:p>
            <a:r>
              <a:rPr lang="de-DE"/>
              <a:t>Mastertitelformat bearbeiten</a:t>
            </a:r>
            <a:endParaRPr lang="de-CH"/>
          </a:p>
        </p:txBody>
      </p:sp>
    </p:spTree>
    <p:extLst>
      <p:ext uri="{BB962C8B-B14F-4D97-AF65-F5344CB8AC3E}">
        <p14:creationId xmlns:p14="http://schemas.microsoft.com/office/powerpoint/2010/main" val="37068240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elseite Werbewirksam Folie 2">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F14A46A-4815-7E46-A91B-CD0DFF33C07B}"/>
              </a:ext>
            </a:extLst>
          </p:cNvPr>
          <p:cNvSpPr/>
          <p:nvPr userDrawn="1"/>
        </p:nvSpPr>
        <p:spPr>
          <a:xfrm>
            <a:off x="0" y="0"/>
            <a:ext cx="12192000" cy="6858000"/>
          </a:xfrm>
          <a:prstGeom prst="rect">
            <a:avLst/>
          </a:prstGeom>
          <a:solidFill>
            <a:srgbClr val="00ADB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4" name="Titel 1">
            <a:extLst>
              <a:ext uri="{FF2B5EF4-FFF2-40B4-BE49-F238E27FC236}">
                <a16:creationId xmlns:a16="http://schemas.microsoft.com/office/drawing/2014/main" id="{8C1E56B9-6B64-624C-B39D-A8614B8C6545}"/>
              </a:ext>
            </a:extLst>
          </p:cNvPr>
          <p:cNvSpPr>
            <a:spLocks noGrp="1"/>
          </p:cNvSpPr>
          <p:nvPr>
            <p:ph type="ctrTitle"/>
          </p:nvPr>
        </p:nvSpPr>
        <p:spPr>
          <a:xfrm>
            <a:off x="720000" y="2792480"/>
            <a:ext cx="11113200" cy="1273039"/>
          </a:xfrm>
        </p:spPr>
        <p:txBody>
          <a:bodyPr anchor="ctr" anchorCtr="0"/>
          <a:lstStyle>
            <a:lvl1pPr algn="l">
              <a:defRPr sz="3000">
                <a:solidFill>
                  <a:schemeClr val="bg1"/>
                </a:solidFill>
              </a:defRPr>
            </a:lvl1pPr>
          </a:lstStyle>
          <a:p>
            <a:r>
              <a:rPr lang="de-DE"/>
              <a:t>Mastertitelformat bearbeiten</a:t>
            </a:r>
            <a:endParaRPr lang="de-CH"/>
          </a:p>
        </p:txBody>
      </p:sp>
    </p:spTree>
    <p:extLst>
      <p:ext uri="{BB962C8B-B14F-4D97-AF65-F5344CB8AC3E}">
        <p14:creationId xmlns:p14="http://schemas.microsoft.com/office/powerpoint/2010/main" val="197361098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elseite Werbewirksam Folie 3">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F14A46A-4815-7E46-A91B-CD0DFF33C07B}"/>
              </a:ext>
            </a:extLst>
          </p:cNvPr>
          <p:cNvSpPr/>
          <p:nvPr userDrawn="1"/>
        </p:nvSpPr>
        <p:spPr>
          <a:xfrm>
            <a:off x="0" y="0"/>
            <a:ext cx="12192000" cy="6858000"/>
          </a:xfrm>
          <a:prstGeom prst="rect">
            <a:avLst/>
          </a:prstGeom>
          <a:solidFill>
            <a:srgbClr val="9DBF1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4" name="Titel 1">
            <a:extLst>
              <a:ext uri="{FF2B5EF4-FFF2-40B4-BE49-F238E27FC236}">
                <a16:creationId xmlns:a16="http://schemas.microsoft.com/office/drawing/2014/main" id="{EEF247E4-B983-8045-85D5-4931C159234B}"/>
              </a:ext>
            </a:extLst>
          </p:cNvPr>
          <p:cNvSpPr>
            <a:spLocks noGrp="1"/>
          </p:cNvSpPr>
          <p:nvPr>
            <p:ph type="ctrTitle"/>
          </p:nvPr>
        </p:nvSpPr>
        <p:spPr>
          <a:xfrm>
            <a:off x="720000" y="2792480"/>
            <a:ext cx="11113200" cy="1273039"/>
          </a:xfrm>
        </p:spPr>
        <p:txBody>
          <a:bodyPr anchor="ctr" anchorCtr="0"/>
          <a:lstStyle>
            <a:lvl1pPr algn="l">
              <a:defRPr sz="3000">
                <a:solidFill>
                  <a:schemeClr val="bg1"/>
                </a:solidFill>
              </a:defRPr>
            </a:lvl1pPr>
          </a:lstStyle>
          <a:p>
            <a:r>
              <a:rPr lang="de-DE"/>
              <a:t>Mastertitelformat bearbeiten</a:t>
            </a:r>
            <a:endParaRPr lang="de-CH"/>
          </a:p>
        </p:txBody>
      </p:sp>
    </p:spTree>
    <p:extLst>
      <p:ext uri="{BB962C8B-B14F-4D97-AF65-F5344CB8AC3E}">
        <p14:creationId xmlns:p14="http://schemas.microsoft.com/office/powerpoint/2010/main" val="85296344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bschlussseite Werbewirksam">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A9D90778-7979-B246-8CA0-A44B75128A4F}"/>
              </a:ext>
            </a:extLst>
          </p:cNvPr>
          <p:cNvPicPr>
            <a:picLocks noChangeAspect="1"/>
          </p:cNvPicPr>
          <p:nvPr userDrawn="1"/>
        </p:nvPicPr>
        <p:blipFill>
          <a:blip r:embed="rId2"/>
          <a:stretch>
            <a:fillRect/>
          </a:stretch>
        </p:blipFill>
        <p:spPr>
          <a:xfrm>
            <a:off x="0" y="0"/>
            <a:ext cx="5511800" cy="1422400"/>
          </a:xfrm>
          <a:prstGeom prst="rect">
            <a:avLst/>
          </a:prstGeom>
        </p:spPr>
      </p:pic>
    </p:spTree>
    <p:extLst>
      <p:ext uri="{BB962C8B-B14F-4D97-AF65-F5344CB8AC3E}">
        <p14:creationId xmlns:p14="http://schemas.microsoft.com/office/powerpoint/2010/main" val="220008719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seite Werbewirksam Folie 1">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62F36A40-7F38-ED4E-B8CF-B89303FDBE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8" name="Textfeld 7">
            <a:extLst>
              <a:ext uri="{FF2B5EF4-FFF2-40B4-BE49-F238E27FC236}">
                <a16:creationId xmlns:a16="http://schemas.microsoft.com/office/drawing/2014/main" id="{9CFF796B-1EE0-974B-8664-55132F2781F4}"/>
              </a:ext>
            </a:extLst>
          </p:cNvPr>
          <p:cNvSpPr txBox="1"/>
          <p:nvPr userDrawn="1"/>
        </p:nvSpPr>
        <p:spPr>
          <a:xfrm>
            <a:off x="1792800" y="5575177"/>
            <a:ext cx="10044000" cy="246221"/>
          </a:xfrm>
          <a:prstGeom prst="rect">
            <a:avLst/>
          </a:prstGeom>
          <a:noFill/>
        </p:spPr>
        <p:txBody>
          <a:bodyPr wrap="square" lIns="0" tIns="0" rIns="0" bIns="0" rtlCol="0">
            <a:spAutoFit/>
          </a:bodyPr>
          <a:lstStyle/>
          <a:p>
            <a:fld id="{6C2B5085-0800-694C-AB63-470DCEB805A5}" type="datetime4">
              <a:rPr lang="de-CH" sz="1600" smtClean="0">
                <a:solidFill>
                  <a:schemeClr val="bg1"/>
                </a:solidFill>
              </a:rPr>
              <a:t>28. Juni 2023</a:t>
            </a:fld>
            <a:endParaRPr lang="de-CH" sz="1600">
              <a:solidFill>
                <a:schemeClr val="bg1"/>
              </a:solidFill>
            </a:endParaRPr>
          </a:p>
        </p:txBody>
      </p:sp>
    </p:spTree>
    <p:extLst>
      <p:ext uri="{BB962C8B-B14F-4D97-AF65-F5344CB8AC3E}">
        <p14:creationId xmlns:p14="http://schemas.microsoft.com/office/powerpoint/2010/main" val="13519100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eite Werbewirksam Folie 3">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AC76A99B-10BE-1C4D-AFDE-411EA024CF1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8" name="Textfeld 7">
            <a:extLst>
              <a:ext uri="{FF2B5EF4-FFF2-40B4-BE49-F238E27FC236}">
                <a16:creationId xmlns:a16="http://schemas.microsoft.com/office/drawing/2014/main" id="{9CFF796B-1EE0-974B-8664-55132F2781F4}"/>
              </a:ext>
            </a:extLst>
          </p:cNvPr>
          <p:cNvSpPr txBox="1"/>
          <p:nvPr userDrawn="1"/>
        </p:nvSpPr>
        <p:spPr>
          <a:xfrm>
            <a:off x="1792800" y="5575177"/>
            <a:ext cx="10044000" cy="246221"/>
          </a:xfrm>
          <a:prstGeom prst="rect">
            <a:avLst/>
          </a:prstGeom>
          <a:noFill/>
        </p:spPr>
        <p:txBody>
          <a:bodyPr wrap="square" lIns="0" tIns="0" rIns="0" bIns="0" rtlCol="0">
            <a:spAutoFit/>
          </a:bodyPr>
          <a:lstStyle/>
          <a:p>
            <a:fld id="{6C2B5085-0800-694C-AB63-470DCEB805A5}" type="datetime4">
              <a:rPr lang="de-CH" sz="1600" smtClean="0">
                <a:solidFill>
                  <a:schemeClr val="bg1"/>
                </a:solidFill>
              </a:rPr>
              <a:t>28. Juni 2023</a:t>
            </a:fld>
            <a:endParaRPr lang="de-CH" sz="1600">
              <a:solidFill>
                <a:schemeClr val="bg1"/>
              </a:solidFill>
            </a:endParaRPr>
          </a:p>
        </p:txBody>
      </p:sp>
    </p:spTree>
    <p:extLst>
      <p:ext uri="{BB962C8B-B14F-4D97-AF65-F5344CB8AC3E}">
        <p14:creationId xmlns:p14="http://schemas.microsoft.com/office/powerpoint/2010/main" val="2267046052"/>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seite Werbewirksam Folie 2">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4B8ABA8-E15C-1A48-9F29-4667719340C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8" name="Textfeld 7">
            <a:extLst>
              <a:ext uri="{FF2B5EF4-FFF2-40B4-BE49-F238E27FC236}">
                <a16:creationId xmlns:a16="http://schemas.microsoft.com/office/drawing/2014/main" id="{9CFF796B-1EE0-974B-8664-55132F2781F4}"/>
              </a:ext>
            </a:extLst>
          </p:cNvPr>
          <p:cNvSpPr txBox="1"/>
          <p:nvPr userDrawn="1"/>
        </p:nvSpPr>
        <p:spPr>
          <a:xfrm>
            <a:off x="1792800" y="5575177"/>
            <a:ext cx="10044000" cy="246221"/>
          </a:xfrm>
          <a:prstGeom prst="rect">
            <a:avLst/>
          </a:prstGeom>
          <a:noFill/>
        </p:spPr>
        <p:txBody>
          <a:bodyPr wrap="square" lIns="0" tIns="0" rIns="0" bIns="0" rtlCol="0">
            <a:spAutoFit/>
          </a:bodyPr>
          <a:lstStyle/>
          <a:p>
            <a:fld id="{6C2B5085-0800-694C-AB63-470DCEB805A5}" type="datetime4">
              <a:rPr lang="de-CH" sz="1600" smtClean="0">
                <a:solidFill>
                  <a:schemeClr val="bg1"/>
                </a:solidFill>
              </a:rPr>
              <a:t>28. Juni 2023</a:t>
            </a:fld>
            <a:endParaRPr lang="de-CH" sz="1600">
              <a:solidFill>
                <a:schemeClr val="bg1"/>
              </a:solidFill>
            </a:endParaRPr>
          </a:p>
        </p:txBody>
      </p:sp>
    </p:spTree>
    <p:extLst>
      <p:ext uri="{BB962C8B-B14F-4D97-AF65-F5344CB8AC3E}">
        <p14:creationId xmlns:p14="http://schemas.microsoft.com/office/powerpoint/2010/main" val="253336821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seite Werbewirksam Folie 3">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AC76A99B-10BE-1C4D-AFDE-411EA024CF1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8" name="Textfeld 7">
            <a:extLst>
              <a:ext uri="{FF2B5EF4-FFF2-40B4-BE49-F238E27FC236}">
                <a16:creationId xmlns:a16="http://schemas.microsoft.com/office/drawing/2014/main" id="{9CFF796B-1EE0-974B-8664-55132F2781F4}"/>
              </a:ext>
            </a:extLst>
          </p:cNvPr>
          <p:cNvSpPr txBox="1"/>
          <p:nvPr userDrawn="1"/>
        </p:nvSpPr>
        <p:spPr>
          <a:xfrm>
            <a:off x="1792800" y="5575177"/>
            <a:ext cx="10044000" cy="246221"/>
          </a:xfrm>
          <a:prstGeom prst="rect">
            <a:avLst/>
          </a:prstGeom>
          <a:noFill/>
        </p:spPr>
        <p:txBody>
          <a:bodyPr wrap="square" lIns="0" tIns="0" rIns="0" bIns="0" rtlCol="0">
            <a:spAutoFit/>
          </a:bodyPr>
          <a:lstStyle/>
          <a:p>
            <a:fld id="{6C2B5085-0800-694C-AB63-470DCEB805A5}" type="datetime4">
              <a:rPr lang="de-CH" sz="1600" smtClean="0">
                <a:solidFill>
                  <a:schemeClr val="bg1"/>
                </a:solidFill>
              </a:rPr>
              <a:t>28. Juni 2023</a:t>
            </a:fld>
            <a:endParaRPr lang="de-CH" sz="1600">
              <a:solidFill>
                <a:schemeClr val="bg1"/>
              </a:solidFill>
            </a:endParaRPr>
          </a:p>
        </p:txBody>
      </p:sp>
    </p:spTree>
    <p:extLst>
      <p:ext uri="{BB962C8B-B14F-4D97-AF65-F5344CB8AC3E}">
        <p14:creationId xmlns:p14="http://schemas.microsoft.com/office/powerpoint/2010/main" val="311399504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seite Werbewirksam mit Bi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8815C96-0739-614D-970B-0EC922E13B6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Grafik 6" descr="Ein Bild, das Person, computer, sitzend, Computer enthält.&#10;&#10;Automatisch generierte Beschreibung">
            <a:extLst>
              <a:ext uri="{FF2B5EF4-FFF2-40B4-BE49-F238E27FC236}">
                <a16:creationId xmlns:a16="http://schemas.microsoft.com/office/drawing/2014/main" id="{084085AD-CB0E-E249-B009-08F53C14DC3C}"/>
              </a:ext>
            </a:extLst>
          </p:cNvPr>
          <p:cNvPicPr>
            <a:picLocks noChangeAspect="1"/>
          </p:cNvPicPr>
          <p:nvPr userDrawn="1"/>
        </p:nvPicPr>
        <p:blipFill>
          <a:blip r:embed="rId3"/>
          <a:stretch>
            <a:fillRect/>
          </a:stretch>
        </p:blipFill>
        <p:spPr>
          <a:xfrm>
            <a:off x="8216900" y="0"/>
            <a:ext cx="3975100" cy="44704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8" name="Textfeld 7">
            <a:extLst>
              <a:ext uri="{FF2B5EF4-FFF2-40B4-BE49-F238E27FC236}">
                <a16:creationId xmlns:a16="http://schemas.microsoft.com/office/drawing/2014/main" id="{9CFF796B-1EE0-974B-8664-55132F2781F4}"/>
              </a:ext>
            </a:extLst>
          </p:cNvPr>
          <p:cNvSpPr txBox="1"/>
          <p:nvPr userDrawn="1"/>
        </p:nvSpPr>
        <p:spPr>
          <a:xfrm>
            <a:off x="1792800" y="5575177"/>
            <a:ext cx="10044000" cy="246221"/>
          </a:xfrm>
          <a:prstGeom prst="rect">
            <a:avLst/>
          </a:prstGeom>
          <a:noFill/>
        </p:spPr>
        <p:txBody>
          <a:bodyPr wrap="square" lIns="0" tIns="0" rIns="0" bIns="0" rtlCol="0">
            <a:spAutoFit/>
          </a:bodyPr>
          <a:lstStyle/>
          <a:p>
            <a:fld id="{6C2B5085-0800-694C-AB63-470DCEB805A5}" type="datetime4">
              <a:rPr lang="de-CH" sz="1600" smtClean="0">
                <a:solidFill>
                  <a:schemeClr val="bg1"/>
                </a:solidFill>
              </a:rPr>
              <a:t>28. Juni 2023</a:t>
            </a:fld>
            <a:endParaRPr lang="de-CH" sz="1600">
              <a:solidFill>
                <a:schemeClr val="bg1"/>
              </a:solidFill>
            </a:endParaRPr>
          </a:p>
        </p:txBody>
      </p:sp>
    </p:spTree>
    <p:extLst>
      <p:ext uri="{BB962C8B-B14F-4D97-AF65-F5344CB8AC3E}">
        <p14:creationId xmlns:p14="http://schemas.microsoft.com/office/powerpoint/2010/main" val="269565899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und Inhalt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sp>
        <p:nvSpPr>
          <p:cNvPr id="10" name="Textplatzhalter 8">
            <a:extLst>
              <a:ext uri="{FF2B5EF4-FFF2-40B4-BE49-F238E27FC236}">
                <a16:creationId xmlns:a16="http://schemas.microsoft.com/office/drawing/2014/main" id="{59476F43-BAD1-5F47-9194-F5C0BD930B55}"/>
              </a:ext>
            </a:extLst>
          </p:cNvPr>
          <p:cNvSpPr>
            <a:spLocks noGrp="1"/>
          </p:cNvSpPr>
          <p:nvPr>
            <p:ph type="body" sz="quarter" idx="11"/>
          </p:nvPr>
        </p:nvSpPr>
        <p:spPr>
          <a:xfrm>
            <a:off x="720001" y="1224000"/>
            <a:ext cx="11113200" cy="46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14" name="Foliennummernplatzhalter 5">
            <a:extLst>
              <a:ext uri="{FF2B5EF4-FFF2-40B4-BE49-F238E27FC236}">
                <a16:creationId xmlns:a16="http://schemas.microsoft.com/office/drawing/2014/main" id="{E6D740E1-793B-4049-93A7-394D4A6D3BA9}"/>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330038142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ite mit Randspalte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sp>
        <p:nvSpPr>
          <p:cNvPr id="10" name="Textplatzhalter 8">
            <a:extLst>
              <a:ext uri="{FF2B5EF4-FFF2-40B4-BE49-F238E27FC236}">
                <a16:creationId xmlns:a16="http://schemas.microsoft.com/office/drawing/2014/main" id="{59476F43-BAD1-5F47-9194-F5C0BD930B55}"/>
              </a:ext>
            </a:extLst>
          </p:cNvPr>
          <p:cNvSpPr>
            <a:spLocks noGrp="1"/>
          </p:cNvSpPr>
          <p:nvPr>
            <p:ph type="body" sz="quarter" idx="11"/>
          </p:nvPr>
        </p:nvSpPr>
        <p:spPr>
          <a:xfrm>
            <a:off x="720001" y="1224000"/>
            <a:ext cx="8218799" cy="46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4" name="Textplatzhalter 3">
            <a:extLst>
              <a:ext uri="{FF2B5EF4-FFF2-40B4-BE49-F238E27FC236}">
                <a16:creationId xmlns:a16="http://schemas.microsoft.com/office/drawing/2014/main" id="{CAB15816-46C0-9B44-A432-4E63A10B4D7F}"/>
              </a:ext>
            </a:extLst>
          </p:cNvPr>
          <p:cNvSpPr>
            <a:spLocks noGrp="1"/>
          </p:cNvSpPr>
          <p:nvPr>
            <p:ph type="body" sz="quarter" idx="12"/>
          </p:nvPr>
        </p:nvSpPr>
        <p:spPr>
          <a:xfrm>
            <a:off x="9118800" y="1224000"/>
            <a:ext cx="2714400" cy="4680000"/>
          </a:xfrm>
          <a:prstGeom prst="rect">
            <a:avLst/>
          </a:prstGeom>
        </p:spPr>
        <p:txBody>
          <a:bodyPr/>
          <a:lstStyle>
            <a:lvl1pPr>
              <a:lnSpc>
                <a:spcPts val="1800"/>
              </a:lnSpc>
              <a:spcBef>
                <a:spcPts val="0"/>
              </a:spcBef>
              <a:defRPr sz="1200"/>
            </a:lvl1pPr>
            <a:lvl2pPr>
              <a:lnSpc>
                <a:spcPts val="1800"/>
              </a:lnSpc>
              <a:spcBef>
                <a:spcPts val="200"/>
              </a:spcBef>
              <a:defRPr sz="1200"/>
            </a:lvl2pPr>
            <a:lvl3pPr>
              <a:lnSpc>
                <a:spcPts val="1800"/>
              </a:lnSpc>
              <a:spcBef>
                <a:spcPts val="200"/>
              </a:spcBef>
              <a:defRPr sz="1200"/>
            </a:lvl3pPr>
            <a:lvl4pPr>
              <a:lnSpc>
                <a:spcPts val="1800"/>
              </a:lnSpc>
              <a:spcBef>
                <a:spcPts val="200"/>
              </a:spcBef>
              <a:defRPr sz="1200"/>
            </a:lvl4pPr>
            <a:lvl5pPr>
              <a:lnSpc>
                <a:spcPts val="1800"/>
              </a:lnSpc>
              <a:spcBef>
                <a:spcPts val="20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3" name="Foliennummernplatzhalter 5">
            <a:extLst>
              <a:ext uri="{FF2B5EF4-FFF2-40B4-BE49-F238E27FC236}">
                <a16:creationId xmlns:a16="http://schemas.microsoft.com/office/drawing/2014/main" id="{E63713C7-6471-9147-B3CF-3BF0474DE463}"/>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385094568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ite mit Bild / Grafik und Randspalte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9" name="Inhaltsplatzhalter 4">
            <a:extLst>
              <a:ext uri="{FF2B5EF4-FFF2-40B4-BE49-F238E27FC236}">
                <a16:creationId xmlns:a16="http://schemas.microsoft.com/office/drawing/2014/main" id="{04313030-D797-2547-BE71-1257F05232BE}"/>
              </a:ext>
            </a:extLst>
          </p:cNvPr>
          <p:cNvSpPr>
            <a:spLocks noGrp="1"/>
          </p:cNvSpPr>
          <p:nvPr>
            <p:ph sz="quarter" idx="13" hasCustomPrompt="1"/>
          </p:nvPr>
        </p:nvSpPr>
        <p:spPr>
          <a:xfrm>
            <a:off x="720001" y="1223913"/>
            <a:ext cx="8225562" cy="4680000"/>
          </a:xfrm>
          <a:prstGeom prst="rect">
            <a:avLst/>
          </a:prstGeom>
          <a:solidFill>
            <a:srgbClr val="000000">
              <a:alpha val="14902"/>
            </a:srgbClr>
          </a:solidFill>
        </p:spPr>
        <p:txBody>
          <a:bodyPr/>
          <a:lstStyle>
            <a:lvl1pPr marL="0" indent="0">
              <a:buNone/>
              <a:defRPr/>
            </a:lvl1pPr>
          </a:lstStyle>
          <a:p>
            <a:pPr lvl="0"/>
            <a:r>
              <a:rPr lang="de-DE"/>
              <a:t>Bilder/Grafiken hinzufügen</a:t>
            </a:r>
          </a:p>
        </p:txBody>
      </p:sp>
      <p:sp>
        <p:nvSpPr>
          <p:cNvPr id="12" name="Textplatzhalter 3">
            <a:extLst>
              <a:ext uri="{FF2B5EF4-FFF2-40B4-BE49-F238E27FC236}">
                <a16:creationId xmlns:a16="http://schemas.microsoft.com/office/drawing/2014/main" id="{A15F5EEE-69CD-3340-8446-6862E9213816}"/>
              </a:ext>
            </a:extLst>
          </p:cNvPr>
          <p:cNvSpPr>
            <a:spLocks noGrp="1"/>
          </p:cNvSpPr>
          <p:nvPr>
            <p:ph type="body" sz="quarter" idx="12"/>
          </p:nvPr>
        </p:nvSpPr>
        <p:spPr>
          <a:xfrm>
            <a:off x="9118800" y="1224000"/>
            <a:ext cx="2714400" cy="4680000"/>
          </a:xfrm>
          <a:prstGeom prst="rect">
            <a:avLst/>
          </a:prstGeom>
        </p:spPr>
        <p:txBody>
          <a:bodyPr/>
          <a:lstStyle>
            <a:lvl1pPr>
              <a:lnSpc>
                <a:spcPts val="1800"/>
              </a:lnSpc>
              <a:spcBef>
                <a:spcPts val="0"/>
              </a:spcBef>
              <a:defRPr sz="1200"/>
            </a:lvl1pPr>
            <a:lvl2pPr>
              <a:lnSpc>
                <a:spcPts val="1800"/>
              </a:lnSpc>
              <a:spcBef>
                <a:spcPts val="200"/>
              </a:spcBef>
              <a:defRPr sz="1200"/>
            </a:lvl2pPr>
            <a:lvl3pPr>
              <a:lnSpc>
                <a:spcPts val="1800"/>
              </a:lnSpc>
              <a:spcBef>
                <a:spcPts val="200"/>
              </a:spcBef>
              <a:defRPr sz="1200"/>
            </a:lvl3pPr>
            <a:lvl4pPr>
              <a:lnSpc>
                <a:spcPts val="1800"/>
              </a:lnSpc>
              <a:spcBef>
                <a:spcPts val="200"/>
              </a:spcBef>
              <a:defRPr sz="1200"/>
            </a:lvl4pPr>
            <a:lvl5pPr>
              <a:lnSpc>
                <a:spcPts val="1800"/>
              </a:lnSpc>
              <a:spcBef>
                <a:spcPts val="20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4" name="Foliennummernplatzhalter 5">
            <a:extLst>
              <a:ext uri="{FF2B5EF4-FFF2-40B4-BE49-F238E27FC236}">
                <a16:creationId xmlns:a16="http://schemas.microsoft.com/office/drawing/2014/main" id="{71364943-0F87-004E-8BC7-421E7C5B1BA0}"/>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403807190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ite mit Bild / Grafik Arbeitswirksam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9" name="Inhaltsplatzhalter 4">
            <a:extLst>
              <a:ext uri="{FF2B5EF4-FFF2-40B4-BE49-F238E27FC236}">
                <a16:creationId xmlns:a16="http://schemas.microsoft.com/office/drawing/2014/main" id="{04313030-D797-2547-BE71-1257F05232BE}"/>
              </a:ext>
            </a:extLst>
          </p:cNvPr>
          <p:cNvSpPr>
            <a:spLocks noGrp="1"/>
          </p:cNvSpPr>
          <p:nvPr>
            <p:ph sz="quarter" idx="13" hasCustomPrompt="1"/>
          </p:nvPr>
        </p:nvSpPr>
        <p:spPr>
          <a:xfrm>
            <a:off x="720001" y="1223913"/>
            <a:ext cx="11113200" cy="4680000"/>
          </a:xfrm>
          <a:prstGeom prst="rect">
            <a:avLst/>
          </a:prstGeom>
          <a:solidFill>
            <a:srgbClr val="000000">
              <a:alpha val="14902"/>
            </a:srgbClr>
          </a:solidFill>
        </p:spPr>
        <p:txBody>
          <a:bodyPr/>
          <a:lstStyle>
            <a:lvl1pPr marL="0" indent="0">
              <a:buNone/>
              <a:defRPr/>
            </a:lvl1pPr>
          </a:lstStyle>
          <a:p>
            <a:pPr lvl="0"/>
            <a:r>
              <a:rPr lang="de-DE"/>
              <a:t>Bilder/Grafiken hinzufügen</a:t>
            </a:r>
          </a:p>
        </p:txBody>
      </p:sp>
      <p:sp>
        <p:nvSpPr>
          <p:cNvPr id="12" name="Foliennummernplatzhalter 5">
            <a:extLst>
              <a:ext uri="{FF2B5EF4-FFF2-40B4-BE49-F238E27FC236}">
                <a16:creationId xmlns:a16="http://schemas.microsoft.com/office/drawing/2014/main" id="{34276E6F-F45C-1640-8E5F-EECE0468B576}"/>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264569188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pitelseite Werbewirksam Folie 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F14A46A-4815-7E46-A91B-CD0DFF33C07B}"/>
              </a:ext>
            </a:extLst>
          </p:cNvPr>
          <p:cNvSpPr/>
          <p:nvPr userDrawn="1"/>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720000" y="2792480"/>
            <a:ext cx="11113200" cy="1273039"/>
          </a:xfrm>
        </p:spPr>
        <p:txBody>
          <a:bodyPr anchor="ctr" anchorCtr="0"/>
          <a:lstStyle>
            <a:lvl1pPr algn="l">
              <a:defRPr sz="3000">
                <a:solidFill>
                  <a:schemeClr val="bg1"/>
                </a:solidFill>
              </a:defRPr>
            </a:lvl1pPr>
          </a:lstStyle>
          <a:p>
            <a:r>
              <a:rPr lang="de-DE"/>
              <a:t>Mastertitelformat bearbeiten</a:t>
            </a:r>
            <a:endParaRPr lang="de-CH"/>
          </a:p>
        </p:txBody>
      </p:sp>
    </p:spTree>
    <p:extLst>
      <p:ext uri="{BB962C8B-B14F-4D97-AF65-F5344CB8AC3E}">
        <p14:creationId xmlns:p14="http://schemas.microsoft.com/office/powerpoint/2010/main" val="197110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pitelseite Werbewirksam Folie 2">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F14A46A-4815-7E46-A91B-CD0DFF33C07B}"/>
              </a:ext>
            </a:extLst>
          </p:cNvPr>
          <p:cNvSpPr/>
          <p:nvPr userDrawn="1"/>
        </p:nvSpPr>
        <p:spPr>
          <a:xfrm>
            <a:off x="0" y="0"/>
            <a:ext cx="12192000" cy="6858000"/>
          </a:xfrm>
          <a:prstGeom prst="rect">
            <a:avLst/>
          </a:prstGeom>
          <a:solidFill>
            <a:srgbClr val="00ADB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4" name="Titel 1">
            <a:extLst>
              <a:ext uri="{FF2B5EF4-FFF2-40B4-BE49-F238E27FC236}">
                <a16:creationId xmlns:a16="http://schemas.microsoft.com/office/drawing/2014/main" id="{8C1E56B9-6B64-624C-B39D-A8614B8C6545}"/>
              </a:ext>
            </a:extLst>
          </p:cNvPr>
          <p:cNvSpPr>
            <a:spLocks noGrp="1"/>
          </p:cNvSpPr>
          <p:nvPr>
            <p:ph type="ctrTitle"/>
          </p:nvPr>
        </p:nvSpPr>
        <p:spPr>
          <a:xfrm>
            <a:off x="720000" y="2792480"/>
            <a:ext cx="11113200" cy="1273039"/>
          </a:xfrm>
        </p:spPr>
        <p:txBody>
          <a:bodyPr anchor="ctr" anchorCtr="0"/>
          <a:lstStyle>
            <a:lvl1pPr algn="l">
              <a:defRPr sz="3000">
                <a:solidFill>
                  <a:schemeClr val="bg1"/>
                </a:solidFill>
              </a:defRPr>
            </a:lvl1pPr>
          </a:lstStyle>
          <a:p>
            <a:r>
              <a:rPr lang="de-DE"/>
              <a:t>Mastertitelformat bearbeiten</a:t>
            </a:r>
            <a:endParaRPr lang="de-CH"/>
          </a:p>
        </p:txBody>
      </p:sp>
    </p:spTree>
    <p:extLst>
      <p:ext uri="{BB962C8B-B14F-4D97-AF65-F5344CB8AC3E}">
        <p14:creationId xmlns:p14="http://schemas.microsoft.com/office/powerpoint/2010/main" val="116774327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pitelseite Werbewirksam Folie 3">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F14A46A-4815-7E46-A91B-CD0DFF33C07B}"/>
              </a:ext>
            </a:extLst>
          </p:cNvPr>
          <p:cNvSpPr/>
          <p:nvPr userDrawn="1"/>
        </p:nvSpPr>
        <p:spPr>
          <a:xfrm>
            <a:off x="0" y="0"/>
            <a:ext cx="12192000" cy="6858000"/>
          </a:xfrm>
          <a:prstGeom prst="rect">
            <a:avLst/>
          </a:prstGeom>
          <a:solidFill>
            <a:srgbClr val="9DBF1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4" name="Titel 1">
            <a:extLst>
              <a:ext uri="{FF2B5EF4-FFF2-40B4-BE49-F238E27FC236}">
                <a16:creationId xmlns:a16="http://schemas.microsoft.com/office/drawing/2014/main" id="{EEF247E4-B983-8045-85D5-4931C159234B}"/>
              </a:ext>
            </a:extLst>
          </p:cNvPr>
          <p:cNvSpPr>
            <a:spLocks noGrp="1"/>
          </p:cNvSpPr>
          <p:nvPr>
            <p:ph type="ctrTitle"/>
          </p:nvPr>
        </p:nvSpPr>
        <p:spPr>
          <a:xfrm>
            <a:off x="720000" y="2792480"/>
            <a:ext cx="11113200" cy="1273039"/>
          </a:xfrm>
        </p:spPr>
        <p:txBody>
          <a:bodyPr anchor="ctr" anchorCtr="0"/>
          <a:lstStyle>
            <a:lvl1pPr algn="l">
              <a:defRPr sz="3000">
                <a:solidFill>
                  <a:schemeClr val="bg1"/>
                </a:solidFill>
              </a:defRPr>
            </a:lvl1pPr>
          </a:lstStyle>
          <a:p>
            <a:r>
              <a:rPr lang="de-DE"/>
              <a:t>Mastertitelformat bearbeiten</a:t>
            </a:r>
            <a:endParaRPr lang="de-CH"/>
          </a:p>
        </p:txBody>
      </p:sp>
    </p:spTree>
    <p:extLst>
      <p:ext uri="{BB962C8B-B14F-4D97-AF65-F5344CB8AC3E}">
        <p14:creationId xmlns:p14="http://schemas.microsoft.com/office/powerpoint/2010/main" val="315689902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eite Werbewirksam mit Bi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8815C96-0739-614D-970B-0EC922E13B6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Grafik 6" descr="Ein Bild, das Person, computer, sitzend, Computer enthält.&#10;&#10;Automatisch generierte Beschreibung">
            <a:extLst>
              <a:ext uri="{FF2B5EF4-FFF2-40B4-BE49-F238E27FC236}">
                <a16:creationId xmlns:a16="http://schemas.microsoft.com/office/drawing/2014/main" id="{084085AD-CB0E-E249-B009-08F53C14DC3C}"/>
              </a:ext>
            </a:extLst>
          </p:cNvPr>
          <p:cNvPicPr>
            <a:picLocks noChangeAspect="1"/>
          </p:cNvPicPr>
          <p:nvPr userDrawn="1"/>
        </p:nvPicPr>
        <p:blipFill>
          <a:blip r:embed="rId3"/>
          <a:stretch>
            <a:fillRect/>
          </a:stretch>
        </p:blipFill>
        <p:spPr>
          <a:xfrm>
            <a:off x="8216900" y="0"/>
            <a:ext cx="3975100" cy="4470400"/>
          </a:xfrm>
          <a:prstGeom prst="rect">
            <a:avLst/>
          </a:prstGeom>
        </p:spPr>
      </p:pic>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1792800" y="4597200"/>
            <a:ext cx="10044000" cy="351238"/>
          </a:xfrm>
        </p:spPr>
        <p:txBody>
          <a:bodyPr anchor="t" anchorCtr="0"/>
          <a:lstStyle>
            <a:lvl1pPr algn="l">
              <a:defRPr sz="3000">
                <a:solidFill>
                  <a:schemeClr val="bg1"/>
                </a:solidFill>
              </a:defRPr>
            </a:lvl1pPr>
          </a:lstStyle>
          <a:p>
            <a:r>
              <a:rPr lang="de-DE"/>
              <a:t>Mastertitelformat bearbeiten</a:t>
            </a:r>
            <a:endParaRPr lang="de-CH"/>
          </a:p>
        </p:txBody>
      </p:sp>
      <p:sp>
        <p:nvSpPr>
          <p:cNvPr id="3" name="Untertitel 2">
            <a:extLst>
              <a:ext uri="{FF2B5EF4-FFF2-40B4-BE49-F238E27FC236}">
                <a16:creationId xmlns:a16="http://schemas.microsoft.com/office/drawing/2014/main" id="{92125101-F84B-2445-B996-427B8B4A8003}"/>
              </a:ext>
            </a:extLst>
          </p:cNvPr>
          <p:cNvSpPr>
            <a:spLocks noGrp="1"/>
          </p:cNvSpPr>
          <p:nvPr>
            <p:ph type="subTitle" idx="1"/>
          </p:nvPr>
        </p:nvSpPr>
        <p:spPr>
          <a:xfrm>
            <a:off x="1792800" y="5004000"/>
            <a:ext cx="10044000" cy="351238"/>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8" name="Textfeld 7">
            <a:extLst>
              <a:ext uri="{FF2B5EF4-FFF2-40B4-BE49-F238E27FC236}">
                <a16:creationId xmlns:a16="http://schemas.microsoft.com/office/drawing/2014/main" id="{9CFF796B-1EE0-974B-8664-55132F2781F4}"/>
              </a:ext>
            </a:extLst>
          </p:cNvPr>
          <p:cNvSpPr txBox="1"/>
          <p:nvPr userDrawn="1"/>
        </p:nvSpPr>
        <p:spPr>
          <a:xfrm>
            <a:off x="1792800" y="5575177"/>
            <a:ext cx="10044000" cy="246221"/>
          </a:xfrm>
          <a:prstGeom prst="rect">
            <a:avLst/>
          </a:prstGeom>
          <a:noFill/>
        </p:spPr>
        <p:txBody>
          <a:bodyPr wrap="square" lIns="0" tIns="0" rIns="0" bIns="0" rtlCol="0">
            <a:spAutoFit/>
          </a:bodyPr>
          <a:lstStyle/>
          <a:p>
            <a:fld id="{53F79873-A175-45A1-B808-9ABA2EBD624D}" type="datetime4">
              <a:rPr lang="fr-FR" sz="1600" smtClean="0">
                <a:solidFill>
                  <a:schemeClr val="bg1"/>
                </a:solidFill>
              </a:rPr>
              <a:t>28 juin 2023</a:t>
            </a:fld>
            <a:endParaRPr lang="de-CH" sz="1600">
              <a:solidFill>
                <a:schemeClr val="bg1"/>
              </a:solidFill>
            </a:endParaRPr>
          </a:p>
        </p:txBody>
      </p:sp>
    </p:spTree>
    <p:extLst>
      <p:ext uri="{BB962C8B-B14F-4D97-AF65-F5344CB8AC3E}">
        <p14:creationId xmlns:p14="http://schemas.microsoft.com/office/powerpoint/2010/main" val="2339872926"/>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bschlussseite Werbewirksam">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A9D90778-7979-B246-8CA0-A44B75128A4F}"/>
              </a:ext>
            </a:extLst>
          </p:cNvPr>
          <p:cNvPicPr>
            <a:picLocks noChangeAspect="1"/>
          </p:cNvPicPr>
          <p:nvPr userDrawn="1"/>
        </p:nvPicPr>
        <p:blipFill>
          <a:blip r:embed="rId2"/>
          <a:stretch>
            <a:fillRect/>
          </a:stretch>
        </p:blipFill>
        <p:spPr>
          <a:xfrm>
            <a:off x="0" y="0"/>
            <a:ext cx="5511800" cy="1422400"/>
          </a:xfrm>
          <a:prstGeom prst="rect">
            <a:avLst/>
          </a:prstGeom>
        </p:spPr>
      </p:pic>
    </p:spTree>
    <p:extLst>
      <p:ext uri="{BB962C8B-B14F-4D97-AF65-F5344CB8AC3E}">
        <p14:creationId xmlns:p14="http://schemas.microsoft.com/office/powerpoint/2010/main" val="160923643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el und Inhalt Arbeits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sp>
        <p:nvSpPr>
          <p:cNvPr id="10" name="Textplatzhalter 8">
            <a:extLst>
              <a:ext uri="{FF2B5EF4-FFF2-40B4-BE49-F238E27FC236}">
                <a16:creationId xmlns:a16="http://schemas.microsoft.com/office/drawing/2014/main" id="{59476F43-BAD1-5F47-9194-F5C0BD930B55}"/>
              </a:ext>
            </a:extLst>
          </p:cNvPr>
          <p:cNvSpPr>
            <a:spLocks noGrp="1"/>
          </p:cNvSpPr>
          <p:nvPr>
            <p:ph type="body" sz="quarter" idx="11"/>
          </p:nvPr>
        </p:nvSpPr>
        <p:spPr>
          <a:xfrm>
            <a:off x="720001" y="1224000"/>
            <a:ext cx="11113200" cy="4680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14" name="Foliennummernplatzhalter 5">
            <a:extLst>
              <a:ext uri="{FF2B5EF4-FFF2-40B4-BE49-F238E27FC236}">
                <a16:creationId xmlns:a16="http://schemas.microsoft.com/office/drawing/2014/main" id="{E6D740E1-793B-4049-93A7-394D4A6D3BA9}"/>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362375194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sp>
        <p:nvSpPr>
          <p:cNvPr id="10" name="Textplatzhalter 8">
            <a:extLst>
              <a:ext uri="{FF2B5EF4-FFF2-40B4-BE49-F238E27FC236}">
                <a16:creationId xmlns:a16="http://schemas.microsoft.com/office/drawing/2014/main" id="{59476F43-BAD1-5F47-9194-F5C0BD930B55}"/>
              </a:ext>
            </a:extLst>
          </p:cNvPr>
          <p:cNvSpPr>
            <a:spLocks noGrp="1"/>
          </p:cNvSpPr>
          <p:nvPr>
            <p:ph type="body" sz="quarter" idx="11"/>
          </p:nvPr>
        </p:nvSpPr>
        <p:spPr>
          <a:xfrm>
            <a:off x="720001" y="1224000"/>
            <a:ext cx="11113200" cy="46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14" name="Foliennummernplatzhalter 5">
            <a:extLst>
              <a:ext uri="{FF2B5EF4-FFF2-40B4-BE49-F238E27FC236}">
                <a16:creationId xmlns:a16="http://schemas.microsoft.com/office/drawing/2014/main" id="{E6D740E1-793B-4049-93A7-394D4A6D3BA9}"/>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2264350660"/>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ite mit Randspalte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sp>
        <p:nvSpPr>
          <p:cNvPr id="10" name="Textplatzhalter 8">
            <a:extLst>
              <a:ext uri="{FF2B5EF4-FFF2-40B4-BE49-F238E27FC236}">
                <a16:creationId xmlns:a16="http://schemas.microsoft.com/office/drawing/2014/main" id="{59476F43-BAD1-5F47-9194-F5C0BD930B55}"/>
              </a:ext>
            </a:extLst>
          </p:cNvPr>
          <p:cNvSpPr>
            <a:spLocks noGrp="1"/>
          </p:cNvSpPr>
          <p:nvPr>
            <p:ph type="body" sz="quarter" idx="11"/>
          </p:nvPr>
        </p:nvSpPr>
        <p:spPr>
          <a:xfrm>
            <a:off x="720001" y="1224000"/>
            <a:ext cx="8218799" cy="4680000"/>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4" name="Textplatzhalter 3">
            <a:extLst>
              <a:ext uri="{FF2B5EF4-FFF2-40B4-BE49-F238E27FC236}">
                <a16:creationId xmlns:a16="http://schemas.microsoft.com/office/drawing/2014/main" id="{CAB15816-46C0-9B44-A432-4E63A10B4D7F}"/>
              </a:ext>
            </a:extLst>
          </p:cNvPr>
          <p:cNvSpPr>
            <a:spLocks noGrp="1"/>
          </p:cNvSpPr>
          <p:nvPr>
            <p:ph type="body" sz="quarter" idx="12"/>
          </p:nvPr>
        </p:nvSpPr>
        <p:spPr>
          <a:xfrm>
            <a:off x="9118800" y="1224000"/>
            <a:ext cx="2714400" cy="4680000"/>
          </a:xfrm>
          <a:prstGeom prst="rect">
            <a:avLst/>
          </a:prstGeom>
        </p:spPr>
        <p:txBody>
          <a:bodyPr/>
          <a:lstStyle>
            <a:lvl1pPr>
              <a:lnSpc>
                <a:spcPts val="1800"/>
              </a:lnSpc>
              <a:spcBef>
                <a:spcPts val="0"/>
              </a:spcBef>
              <a:defRPr sz="1200"/>
            </a:lvl1pPr>
            <a:lvl2pPr>
              <a:lnSpc>
                <a:spcPts val="1800"/>
              </a:lnSpc>
              <a:spcBef>
                <a:spcPts val="200"/>
              </a:spcBef>
              <a:defRPr sz="1200"/>
            </a:lvl2pPr>
            <a:lvl3pPr>
              <a:lnSpc>
                <a:spcPts val="1800"/>
              </a:lnSpc>
              <a:spcBef>
                <a:spcPts val="200"/>
              </a:spcBef>
              <a:defRPr sz="1200"/>
            </a:lvl3pPr>
            <a:lvl4pPr>
              <a:lnSpc>
                <a:spcPts val="1800"/>
              </a:lnSpc>
              <a:spcBef>
                <a:spcPts val="200"/>
              </a:spcBef>
              <a:defRPr sz="1200"/>
            </a:lvl4pPr>
            <a:lvl5pPr>
              <a:lnSpc>
                <a:spcPts val="1800"/>
              </a:lnSpc>
              <a:spcBef>
                <a:spcPts val="20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3" name="Foliennummernplatzhalter 5">
            <a:extLst>
              <a:ext uri="{FF2B5EF4-FFF2-40B4-BE49-F238E27FC236}">
                <a16:creationId xmlns:a16="http://schemas.microsoft.com/office/drawing/2014/main" id="{E63713C7-6471-9147-B3CF-3BF0474DE463}"/>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2669019631"/>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ite mit Bild / Grafik und Randspalte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9" name="Inhaltsplatzhalter 4">
            <a:extLst>
              <a:ext uri="{FF2B5EF4-FFF2-40B4-BE49-F238E27FC236}">
                <a16:creationId xmlns:a16="http://schemas.microsoft.com/office/drawing/2014/main" id="{04313030-D797-2547-BE71-1257F05232BE}"/>
              </a:ext>
            </a:extLst>
          </p:cNvPr>
          <p:cNvSpPr>
            <a:spLocks noGrp="1"/>
          </p:cNvSpPr>
          <p:nvPr>
            <p:ph sz="quarter" idx="13" hasCustomPrompt="1"/>
          </p:nvPr>
        </p:nvSpPr>
        <p:spPr>
          <a:xfrm>
            <a:off x="720001" y="1223913"/>
            <a:ext cx="8225562" cy="4680000"/>
          </a:xfrm>
          <a:prstGeom prst="rect">
            <a:avLst/>
          </a:prstGeom>
          <a:solidFill>
            <a:srgbClr val="000000">
              <a:alpha val="14902"/>
            </a:srgbClr>
          </a:solidFill>
        </p:spPr>
        <p:txBody>
          <a:bodyPr/>
          <a:lstStyle>
            <a:lvl1pPr marL="0" indent="0">
              <a:buNone/>
              <a:defRPr/>
            </a:lvl1pPr>
          </a:lstStyle>
          <a:p>
            <a:pPr lvl="0"/>
            <a:r>
              <a:rPr lang="de-DE"/>
              <a:t>Bilder/Grafiken hinzufügen</a:t>
            </a:r>
          </a:p>
        </p:txBody>
      </p:sp>
      <p:sp>
        <p:nvSpPr>
          <p:cNvPr id="12" name="Textplatzhalter 3">
            <a:extLst>
              <a:ext uri="{FF2B5EF4-FFF2-40B4-BE49-F238E27FC236}">
                <a16:creationId xmlns:a16="http://schemas.microsoft.com/office/drawing/2014/main" id="{A15F5EEE-69CD-3340-8446-6862E9213816}"/>
              </a:ext>
            </a:extLst>
          </p:cNvPr>
          <p:cNvSpPr>
            <a:spLocks noGrp="1"/>
          </p:cNvSpPr>
          <p:nvPr>
            <p:ph type="body" sz="quarter" idx="12"/>
          </p:nvPr>
        </p:nvSpPr>
        <p:spPr>
          <a:xfrm>
            <a:off x="9118800" y="1224000"/>
            <a:ext cx="2714400" cy="4680000"/>
          </a:xfrm>
          <a:prstGeom prst="rect">
            <a:avLst/>
          </a:prstGeom>
        </p:spPr>
        <p:txBody>
          <a:bodyPr/>
          <a:lstStyle>
            <a:lvl1pPr>
              <a:lnSpc>
                <a:spcPts val="1800"/>
              </a:lnSpc>
              <a:spcBef>
                <a:spcPts val="0"/>
              </a:spcBef>
              <a:defRPr sz="1200"/>
            </a:lvl1pPr>
            <a:lvl2pPr>
              <a:lnSpc>
                <a:spcPts val="1800"/>
              </a:lnSpc>
              <a:spcBef>
                <a:spcPts val="200"/>
              </a:spcBef>
              <a:defRPr sz="1200"/>
            </a:lvl2pPr>
            <a:lvl3pPr>
              <a:lnSpc>
                <a:spcPts val="1800"/>
              </a:lnSpc>
              <a:spcBef>
                <a:spcPts val="200"/>
              </a:spcBef>
              <a:defRPr sz="1200"/>
            </a:lvl3pPr>
            <a:lvl4pPr>
              <a:lnSpc>
                <a:spcPts val="1800"/>
              </a:lnSpc>
              <a:spcBef>
                <a:spcPts val="200"/>
              </a:spcBef>
              <a:defRPr sz="1200"/>
            </a:lvl4pPr>
            <a:lvl5pPr>
              <a:lnSpc>
                <a:spcPts val="1800"/>
              </a:lnSpc>
              <a:spcBef>
                <a:spcPts val="200"/>
              </a:spcBef>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4" name="Foliennummernplatzhalter 5">
            <a:extLst>
              <a:ext uri="{FF2B5EF4-FFF2-40B4-BE49-F238E27FC236}">
                <a16:creationId xmlns:a16="http://schemas.microsoft.com/office/drawing/2014/main" id="{71364943-0F87-004E-8BC7-421E7C5B1BA0}"/>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165185688"/>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ite mit Bild / Grafik Arbeitswirksam Werbewirks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4D88C-4018-C34E-8782-84C3B5BF6FE4}"/>
              </a:ext>
            </a:extLst>
          </p:cNvPr>
          <p:cNvSpPr>
            <a:spLocks noGrp="1"/>
          </p:cNvSpPr>
          <p:nvPr>
            <p:ph type="title"/>
          </p:nvPr>
        </p:nvSpPr>
        <p:spPr/>
        <p:txBody>
          <a:bodyPr/>
          <a:lstStyle/>
          <a:p>
            <a:r>
              <a:rPr lang="de-DE"/>
              <a:t>Mastertitelformat bearbeiten</a:t>
            </a:r>
            <a:endParaRPr lang="de-CH"/>
          </a:p>
        </p:txBody>
      </p:sp>
      <p:pic>
        <p:nvPicPr>
          <p:cNvPr id="11" name="Grafik 10">
            <a:extLst>
              <a:ext uri="{FF2B5EF4-FFF2-40B4-BE49-F238E27FC236}">
                <a16:creationId xmlns:a16="http://schemas.microsoft.com/office/drawing/2014/main" id="{23521C68-D72F-B24B-9234-CB2DB3D36825}"/>
              </a:ext>
            </a:extLst>
          </p:cNvPr>
          <p:cNvPicPr>
            <a:picLocks noChangeAspect="1"/>
          </p:cNvPicPr>
          <p:nvPr userDrawn="1"/>
        </p:nvPicPr>
        <p:blipFill>
          <a:blip r:embed="rId2"/>
          <a:stretch>
            <a:fillRect/>
          </a:stretch>
        </p:blipFill>
        <p:spPr>
          <a:xfrm>
            <a:off x="0" y="5994400"/>
            <a:ext cx="1320800" cy="863600"/>
          </a:xfrm>
          <a:prstGeom prst="rect">
            <a:avLst/>
          </a:prstGeom>
        </p:spPr>
      </p:pic>
      <p:sp>
        <p:nvSpPr>
          <p:cNvPr id="9" name="Inhaltsplatzhalter 4">
            <a:extLst>
              <a:ext uri="{FF2B5EF4-FFF2-40B4-BE49-F238E27FC236}">
                <a16:creationId xmlns:a16="http://schemas.microsoft.com/office/drawing/2014/main" id="{04313030-D797-2547-BE71-1257F05232BE}"/>
              </a:ext>
            </a:extLst>
          </p:cNvPr>
          <p:cNvSpPr>
            <a:spLocks noGrp="1"/>
          </p:cNvSpPr>
          <p:nvPr>
            <p:ph sz="quarter" idx="13" hasCustomPrompt="1"/>
          </p:nvPr>
        </p:nvSpPr>
        <p:spPr>
          <a:xfrm>
            <a:off x="720001" y="1223913"/>
            <a:ext cx="11113200" cy="4680000"/>
          </a:xfrm>
          <a:prstGeom prst="rect">
            <a:avLst/>
          </a:prstGeom>
          <a:solidFill>
            <a:srgbClr val="000000">
              <a:alpha val="14902"/>
            </a:srgbClr>
          </a:solidFill>
        </p:spPr>
        <p:txBody>
          <a:bodyPr/>
          <a:lstStyle>
            <a:lvl1pPr marL="0" indent="0">
              <a:buNone/>
              <a:defRPr/>
            </a:lvl1pPr>
          </a:lstStyle>
          <a:p>
            <a:pPr lvl="0"/>
            <a:r>
              <a:rPr lang="de-DE"/>
              <a:t>Bilder/Grafiken hinzufügen</a:t>
            </a:r>
          </a:p>
        </p:txBody>
      </p:sp>
      <p:sp>
        <p:nvSpPr>
          <p:cNvPr id="12" name="Foliennummernplatzhalter 5">
            <a:extLst>
              <a:ext uri="{FF2B5EF4-FFF2-40B4-BE49-F238E27FC236}">
                <a16:creationId xmlns:a16="http://schemas.microsoft.com/office/drawing/2014/main" id="{34276E6F-F45C-1640-8E5F-EECE0468B576}"/>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3707277976"/>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eite Werbewirksam Folie 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F14A46A-4815-7E46-A91B-CD0DFF33C07B}"/>
              </a:ext>
            </a:extLst>
          </p:cNvPr>
          <p:cNvSpPr/>
          <p:nvPr userDrawn="1"/>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2" name="Titel 1">
            <a:extLst>
              <a:ext uri="{FF2B5EF4-FFF2-40B4-BE49-F238E27FC236}">
                <a16:creationId xmlns:a16="http://schemas.microsoft.com/office/drawing/2014/main" id="{5F0C4399-EF68-9340-A958-C8DC9EBA75B7}"/>
              </a:ext>
            </a:extLst>
          </p:cNvPr>
          <p:cNvSpPr>
            <a:spLocks noGrp="1"/>
          </p:cNvSpPr>
          <p:nvPr>
            <p:ph type="ctrTitle"/>
          </p:nvPr>
        </p:nvSpPr>
        <p:spPr>
          <a:xfrm>
            <a:off x="720000" y="2792480"/>
            <a:ext cx="11113200" cy="1273039"/>
          </a:xfrm>
        </p:spPr>
        <p:txBody>
          <a:bodyPr anchor="ctr" anchorCtr="0"/>
          <a:lstStyle>
            <a:lvl1pPr algn="l">
              <a:defRPr sz="3000">
                <a:solidFill>
                  <a:schemeClr val="bg1"/>
                </a:solidFill>
              </a:defRPr>
            </a:lvl1pPr>
          </a:lstStyle>
          <a:p>
            <a:r>
              <a:rPr lang="de-DE"/>
              <a:t>Mastertitelformat bearbeiten</a:t>
            </a:r>
            <a:endParaRPr lang="de-CH"/>
          </a:p>
        </p:txBody>
      </p:sp>
    </p:spTree>
    <p:extLst>
      <p:ext uri="{BB962C8B-B14F-4D97-AF65-F5344CB8AC3E}">
        <p14:creationId xmlns:p14="http://schemas.microsoft.com/office/powerpoint/2010/main" val="4269583308"/>
      </p:ext>
    </p:extLst>
  </p:cSld>
  <p:clrMapOvr>
    <a:masterClrMapping/>
  </p:clrMapOvr>
  <p:transition spd="slow">
    <p:wip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68D566F-4427-4045-B85A-28823E792CC8}"/>
              </a:ext>
            </a:extLst>
          </p:cNvPr>
          <p:cNvSpPr>
            <a:spLocks noGrp="1"/>
          </p:cNvSpPr>
          <p:nvPr>
            <p:ph type="title"/>
          </p:nvPr>
        </p:nvSpPr>
        <p:spPr>
          <a:xfrm>
            <a:off x="720000" y="432000"/>
            <a:ext cx="11113200" cy="576000"/>
          </a:xfrm>
          <a:prstGeom prst="rect">
            <a:avLst/>
          </a:prstGeom>
        </p:spPr>
        <p:txBody>
          <a:bodyPr vert="horz" lIns="0" tIns="0" rIns="0" bIns="0" rtlCol="0" anchor="t" anchorCtr="0">
            <a:no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1E46CDAC-CB8A-DE42-9912-68E40D9464A4}"/>
              </a:ext>
            </a:extLst>
          </p:cNvPr>
          <p:cNvSpPr>
            <a:spLocks noGrp="1"/>
          </p:cNvSpPr>
          <p:nvPr>
            <p:ph type="body" idx="1"/>
          </p:nvPr>
        </p:nvSpPr>
        <p:spPr>
          <a:xfrm>
            <a:off x="720000" y="1224000"/>
            <a:ext cx="11113200" cy="468000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oliennummernplatzhalter 5">
            <a:extLst>
              <a:ext uri="{FF2B5EF4-FFF2-40B4-BE49-F238E27FC236}">
                <a16:creationId xmlns:a16="http://schemas.microsoft.com/office/drawing/2014/main" id="{A1AB4F62-AC68-594E-B5D8-A3B562F266AE}"/>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28196701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65" r:id="rId5"/>
    <p:sldLayoutId id="2147483666" r:id="rId6"/>
    <p:sldLayoutId id="2147483667" r:id="rId7"/>
    <p:sldLayoutId id="2147483668" r:id="rId8"/>
    <p:sldLayoutId id="2147483671" r:id="rId9"/>
    <p:sldLayoutId id="2147483672" r:id="rId10"/>
    <p:sldLayoutId id="2147483673" r:id="rId11"/>
    <p:sldLayoutId id="2147483669" r:id="rId12"/>
  </p:sldLayoutIdLst>
  <p:transition spd="slow">
    <p:wipe/>
  </p:transition>
  <p:hf hdr="0" ftr="0" dt="0"/>
  <p:txStyles>
    <p:titleStyle>
      <a:lvl1pPr algn="l" defTabSz="914400" rtl="0" eaLnBrk="1" latinLnBrk="0" hangingPunct="1">
        <a:lnSpc>
          <a:spcPts val="32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200"/>
        </a:lnSpc>
        <a:spcBef>
          <a:spcPts val="0"/>
        </a:spcBef>
        <a:buClr>
          <a:srgbClr val="28465A"/>
        </a:buClr>
        <a:buFont typeface="Symbol" pitchFamily="2" charset="2"/>
        <a:buNone/>
        <a:tabLst/>
        <a:defRPr sz="1600" kern="1200">
          <a:solidFill>
            <a:schemeClr val="tx1"/>
          </a:solidFill>
          <a:latin typeface="+mn-lt"/>
          <a:ea typeface="+mn-ea"/>
          <a:cs typeface="+mn-cs"/>
        </a:defRPr>
      </a:lvl1pPr>
      <a:lvl2pPr marL="18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2pPr>
      <a:lvl3pPr marL="36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3pPr>
      <a:lvl4pPr marL="54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4pPr>
      <a:lvl5pPr marL="72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442" y="274575"/>
            <a:ext cx="10973117" cy="1142735"/>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442" y="1599829"/>
            <a:ext cx="10973117" cy="4526502"/>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2"/>
            <a:endParaRPr lang="de-DE"/>
          </a:p>
        </p:txBody>
      </p:sp>
      <p:sp>
        <p:nvSpPr>
          <p:cNvPr id="4" name="Datumsplatzhalter 3"/>
          <p:cNvSpPr>
            <a:spLocks noGrp="1"/>
          </p:cNvSpPr>
          <p:nvPr>
            <p:ph type="dt" sz="half" idx="2"/>
          </p:nvPr>
        </p:nvSpPr>
        <p:spPr>
          <a:xfrm>
            <a:off x="609441" y="6356467"/>
            <a:ext cx="2845647" cy="36504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6103" y="6356467"/>
            <a:ext cx="3859795" cy="3650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6913" y="6356467"/>
            <a:ext cx="2845646" cy="365040"/>
          </a:xfrm>
          <a:prstGeom prst="rect">
            <a:avLst/>
          </a:prstGeom>
        </p:spPr>
        <p:txBody>
          <a:bodyPr vert="horz" lIns="91440" tIns="45720" rIns="91440" bIns="45720" rtlCol="0" anchor="ctr"/>
          <a:lstStyle>
            <a:lvl1pPr algn="r">
              <a:defRPr sz="1200">
                <a:solidFill>
                  <a:schemeClr val="tx1">
                    <a:tint val="75000"/>
                  </a:schemeClr>
                </a:solidFill>
              </a:defRPr>
            </a:lvl1pPr>
          </a:lstStyle>
          <a:p>
            <a:fld id="{58A5ABE6-3D13-4A29-9703-BC6575504CF9}" type="slidenum">
              <a:rPr lang="de-CH" smtClean="0"/>
              <a:t>‹N°›</a:t>
            </a:fld>
            <a:endParaRPr lang="de-CH"/>
          </a:p>
        </p:txBody>
      </p:sp>
    </p:spTree>
    <p:extLst>
      <p:ext uri="{BB962C8B-B14F-4D97-AF65-F5344CB8AC3E}">
        <p14:creationId xmlns:p14="http://schemas.microsoft.com/office/powerpoint/2010/main" val="311181335"/>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ftr="0" dt="0"/>
  <p:txStyles>
    <p:titleStyle>
      <a:lvl1pPr algn="ctr" defTabSz="914126" rtl="0" eaLnBrk="1" latinLnBrk="0" hangingPunct="1">
        <a:spcBef>
          <a:spcPct val="0"/>
        </a:spcBef>
        <a:buNone/>
        <a:defRPr sz="4399" kern="1200">
          <a:solidFill>
            <a:schemeClr val="tx1"/>
          </a:solidFill>
          <a:latin typeface="Myriad Pro" pitchFamily="34" charset="0"/>
          <a:ea typeface="+mj-ea"/>
          <a:cs typeface="+mj-cs"/>
        </a:defRPr>
      </a:lvl1pPr>
    </p:titleStyle>
    <p:bodyStyle>
      <a:lvl1pPr marL="342797" indent="-342797" algn="l" defTabSz="914126" rtl="0" eaLnBrk="1" latinLnBrk="0" hangingPunct="1">
        <a:spcBef>
          <a:spcPct val="20000"/>
        </a:spcBef>
        <a:buFont typeface="Symbol" panose="05050102010706020507" pitchFamily="18" charset="2"/>
        <a:buChar char="-"/>
        <a:defRPr sz="3199" kern="1200">
          <a:solidFill>
            <a:schemeClr val="tx1"/>
          </a:solidFill>
          <a:latin typeface="Myriad Pro" pitchFamily="34" charset="0"/>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yriad Pro" pitchFamily="34" charset="0"/>
          <a:ea typeface="+mn-ea"/>
          <a:cs typeface="+mn-cs"/>
        </a:defRPr>
      </a:lvl2pPr>
      <a:lvl3pPr marL="1142657" indent="-228531" algn="l" defTabSz="914126" rtl="0" eaLnBrk="1" latinLnBrk="0" hangingPunct="1">
        <a:spcBef>
          <a:spcPct val="20000"/>
        </a:spcBef>
        <a:buFont typeface="Symbol" panose="05050102010706020507" pitchFamily="18" charset="2"/>
        <a:buChar char="-"/>
        <a:defRPr sz="2399" kern="1200">
          <a:solidFill>
            <a:schemeClr val="tx1"/>
          </a:solidFill>
          <a:latin typeface="Myriad Pro" pitchFamily="34" charset="0"/>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de-DE"/>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442" y="274575"/>
            <a:ext cx="10973117" cy="1142735"/>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442" y="1599829"/>
            <a:ext cx="10973117" cy="4526502"/>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2"/>
            <a:endParaRPr lang="de-DE"/>
          </a:p>
        </p:txBody>
      </p:sp>
      <p:sp>
        <p:nvSpPr>
          <p:cNvPr id="4" name="Datumsplatzhalter 3"/>
          <p:cNvSpPr>
            <a:spLocks noGrp="1"/>
          </p:cNvSpPr>
          <p:nvPr>
            <p:ph type="dt" sz="half" idx="2"/>
          </p:nvPr>
        </p:nvSpPr>
        <p:spPr>
          <a:xfrm>
            <a:off x="609441" y="6356467"/>
            <a:ext cx="2845647" cy="365040"/>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6103" y="6356467"/>
            <a:ext cx="3859795" cy="3650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6913" y="6356467"/>
            <a:ext cx="2845646" cy="365040"/>
          </a:xfrm>
          <a:prstGeom prst="rect">
            <a:avLst/>
          </a:prstGeom>
        </p:spPr>
        <p:txBody>
          <a:bodyPr vert="horz" lIns="91440" tIns="45720" rIns="91440" bIns="45720" rtlCol="0" anchor="ctr"/>
          <a:lstStyle>
            <a:lvl1pPr algn="r">
              <a:defRPr sz="1200">
                <a:solidFill>
                  <a:schemeClr val="tx1">
                    <a:tint val="75000"/>
                  </a:schemeClr>
                </a:solidFill>
              </a:defRPr>
            </a:lvl1pPr>
          </a:lstStyle>
          <a:p>
            <a:fld id="{58A5ABE6-3D13-4A29-9703-BC6575504CF9}" type="slidenum">
              <a:rPr lang="de-CH" smtClean="0"/>
              <a:t>‹N°›</a:t>
            </a:fld>
            <a:endParaRPr lang="de-CH"/>
          </a:p>
        </p:txBody>
      </p:sp>
    </p:spTree>
    <p:extLst>
      <p:ext uri="{BB962C8B-B14F-4D97-AF65-F5344CB8AC3E}">
        <p14:creationId xmlns:p14="http://schemas.microsoft.com/office/powerpoint/2010/main" val="1319745211"/>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ctr" defTabSz="914126" rtl="0" eaLnBrk="1" latinLnBrk="0" hangingPunct="1">
        <a:spcBef>
          <a:spcPct val="0"/>
        </a:spcBef>
        <a:buNone/>
        <a:defRPr sz="4399" kern="1200">
          <a:solidFill>
            <a:schemeClr val="tx1"/>
          </a:solidFill>
          <a:latin typeface="Myriad Pro" pitchFamily="34" charset="0"/>
          <a:ea typeface="+mj-ea"/>
          <a:cs typeface="+mj-cs"/>
        </a:defRPr>
      </a:lvl1pPr>
    </p:titleStyle>
    <p:bodyStyle>
      <a:lvl1pPr marL="342797" indent="-342797" algn="l" defTabSz="914126" rtl="0" eaLnBrk="1" latinLnBrk="0" hangingPunct="1">
        <a:spcBef>
          <a:spcPct val="20000"/>
        </a:spcBef>
        <a:buFont typeface="Symbol" panose="05050102010706020507" pitchFamily="18" charset="2"/>
        <a:buChar char="-"/>
        <a:defRPr sz="3199" kern="1200">
          <a:solidFill>
            <a:schemeClr val="tx1"/>
          </a:solidFill>
          <a:latin typeface="Myriad Pro" pitchFamily="34" charset="0"/>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yriad Pro" pitchFamily="34" charset="0"/>
          <a:ea typeface="+mn-ea"/>
          <a:cs typeface="+mn-cs"/>
        </a:defRPr>
      </a:lvl2pPr>
      <a:lvl3pPr marL="1142657" indent="-228531" algn="l" defTabSz="914126" rtl="0" eaLnBrk="1" latinLnBrk="0" hangingPunct="1">
        <a:spcBef>
          <a:spcPct val="20000"/>
        </a:spcBef>
        <a:buFont typeface="Symbol" panose="05050102010706020507" pitchFamily="18" charset="2"/>
        <a:buChar char="-"/>
        <a:defRPr sz="2399" kern="1200">
          <a:solidFill>
            <a:schemeClr val="tx1"/>
          </a:solidFill>
          <a:latin typeface="Myriad Pro" pitchFamily="34" charset="0"/>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de-DE"/>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68D566F-4427-4045-B85A-28823E792CC8}"/>
              </a:ext>
            </a:extLst>
          </p:cNvPr>
          <p:cNvSpPr>
            <a:spLocks noGrp="1"/>
          </p:cNvSpPr>
          <p:nvPr>
            <p:ph type="title"/>
          </p:nvPr>
        </p:nvSpPr>
        <p:spPr>
          <a:xfrm>
            <a:off x="720000" y="432000"/>
            <a:ext cx="11113200" cy="576000"/>
          </a:xfrm>
          <a:prstGeom prst="rect">
            <a:avLst/>
          </a:prstGeom>
        </p:spPr>
        <p:txBody>
          <a:bodyPr vert="horz" lIns="0" tIns="0" rIns="0" bIns="0" rtlCol="0" anchor="t" anchorCtr="0">
            <a:no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1E46CDAC-CB8A-DE42-9912-68E40D9464A4}"/>
              </a:ext>
            </a:extLst>
          </p:cNvPr>
          <p:cNvSpPr>
            <a:spLocks noGrp="1"/>
          </p:cNvSpPr>
          <p:nvPr>
            <p:ph type="body" idx="1"/>
          </p:nvPr>
        </p:nvSpPr>
        <p:spPr>
          <a:xfrm>
            <a:off x="720000" y="1224000"/>
            <a:ext cx="11113200" cy="468000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oliennummernplatzhalter 5">
            <a:extLst>
              <a:ext uri="{FF2B5EF4-FFF2-40B4-BE49-F238E27FC236}">
                <a16:creationId xmlns:a16="http://schemas.microsoft.com/office/drawing/2014/main" id="{A1AB4F62-AC68-594E-B5D8-A3B562F266AE}"/>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2151679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latinLnBrk="0" hangingPunct="1">
        <a:lnSpc>
          <a:spcPts val="32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200"/>
        </a:lnSpc>
        <a:spcBef>
          <a:spcPts val="0"/>
        </a:spcBef>
        <a:buClr>
          <a:srgbClr val="28465A"/>
        </a:buClr>
        <a:buFont typeface="Symbol" pitchFamily="2" charset="2"/>
        <a:buNone/>
        <a:tabLst/>
        <a:defRPr sz="1600" kern="1200">
          <a:solidFill>
            <a:schemeClr val="tx1"/>
          </a:solidFill>
          <a:latin typeface="+mn-lt"/>
          <a:ea typeface="+mn-ea"/>
          <a:cs typeface="+mn-cs"/>
        </a:defRPr>
      </a:lvl1pPr>
      <a:lvl2pPr marL="18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2pPr>
      <a:lvl3pPr marL="36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3pPr>
      <a:lvl4pPr marL="54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4pPr>
      <a:lvl5pPr marL="72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68D566F-4427-4045-B85A-28823E792CC8}"/>
              </a:ext>
            </a:extLst>
          </p:cNvPr>
          <p:cNvSpPr>
            <a:spLocks noGrp="1"/>
          </p:cNvSpPr>
          <p:nvPr>
            <p:ph type="title"/>
          </p:nvPr>
        </p:nvSpPr>
        <p:spPr>
          <a:xfrm>
            <a:off x="720000" y="432000"/>
            <a:ext cx="11113200" cy="576000"/>
          </a:xfrm>
          <a:prstGeom prst="rect">
            <a:avLst/>
          </a:prstGeom>
        </p:spPr>
        <p:txBody>
          <a:bodyPr vert="horz" lIns="0" tIns="0" rIns="0" bIns="0" rtlCol="0" anchor="t" anchorCtr="0">
            <a:no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1E46CDAC-CB8A-DE42-9912-68E40D9464A4}"/>
              </a:ext>
            </a:extLst>
          </p:cNvPr>
          <p:cNvSpPr>
            <a:spLocks noGrp="1"/>
          </p:cNvSpPr>
          <p:nvPr>
            <p:ph type="body" idx="1"/>
          </p:nvPr>
        </p:nvSpPr>
        <p:spPr>
          <a:xfrm>
            <a:off x="720000" y="1224000"/>
            <a:ext cx="11113200" cy="468000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oliennummernplatzhalter 5">
            <a:extLst>
              <a:ext uri="{FF2B5EF4-FFF2-40B4-BE49-F238E27FC236}">
                <a16:creationId xmlns:a16="http://schemas.microsoft.com/office/drawing/2014/main" id="{A1AB4F62-AC68-594E-B5D8-A3B562F266AE}"/>
              </a:ext>
            </a:extLst>
          </p:cNvPr>
          <p:cNvSpPr>
            <a:spLocks noGrp="1"/>
          </p:cNvSpPr>
          <p:nvPr>
            <p:ph type="sldNum" sz="quarter" idx="4"/>
          </p:nvPr>
        </p:nvSpPr>
        <p:spPr>
          <a:xfrm>
            <a:off x="0" y="595450"/>
            <a:ext cx="576000" cy="189769"/>
          </a:xfrm>
          <a:prstGeom prst="rect">
            <a:avLst/>
          </a:prstGeom>
        </p:spPr>
        <p:txBody>
          <a:bodyPr vert="horz" lIns="0" tIns="0" rIns="0" bIns="0" rtlCol="0" anchor="b" anchorCtr="0"/>
          <a:lstStyle>
            <a:lvl1pPr algn="r">
              <a:lnSpc>
                <a:spcPts val="1800"/>
              </a:lnSpc>
              <a:defRPr sz="1200">
                <a:solidFill>
                  <a:srgbClr val="28465A"/>
                </a:solidFill>
              </a:defRPr>
            </a:lvl1pPr>
          </a:lstStyle>
          <a:p>
            <a:fld id="{208DA8C3-C42B-9A42-8EE5-4A20E5B7F456}" type="slidenum">
              <a:rPr lang="de-CH" smtClean="0"/>
              <a:pPr/>
              <a:t>‹N°›</a:t>
            </a:fld>
            <a:endParaRPr lang="de-CH"/>
          </a:p>
        </p:txBody>
      </p:sp>
    </p:spTree>
    <p:extLst>
      <p:ext uri="{BB962C8B-B14F-4D97-AF65-F5344CB8AC3E}">
        <p14:creationId xmlns:p14="http://schemas.microsoft.com/office/powerpoint/2010/main" val="429355495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hdr="0" ftr="0" dt="0"/>
  <p:txStyles>
    <p:titleStyle>
      <a:lvl1pPr algn="l" defTabSz="914400" rtl="0" eaLnBrk="1" latinLnBrk="0" hangingPunct="1">
        <a:lnSpc>
          <a:spcPts val="32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200"/>
        </a:lnSpc>
        <a:spcBef>
          <a:spcPts val="0"/>
        </a:spcBef>
        <a:buClr>
          <a:srgbClr val="28465A"/>
        </a:buClr>
        <a:buFont typeface="Symbol" pitchFamily="2" charset="2"/>
        <a:buNone/>
        <a:tabLst/>
        <a:defRPr sz="1600" kern="1200">
          <a:solidFill>
            <a:schemeClr val="tx1"/>
          </a:solidFill>
          <a:latin typeface="+mn-lt"/>
          <a:ea typeface="+mn-ea"/>
          <a:cs typeface="+mn-cs"/>
        </a:defRPr>
      </a:lvl1pPr>
      <a:lvl2pPr marL="18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2pPr>
      <a:lvl3pPr marL="36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3pPr>
      <a:lvl4pPr marL="54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4pPr>
      <a:lvl5pPr marL="720000" indent="-180000" algn="l" defTabSz="914400" rtl="0" eaLnBrk="1" latinLnBrk="0" hangingPunct="1">
        <a:lnSpc>
          <a:spcPts val="2200"/>
        </a:lnSpc>
        <a:spcBef>
          <a:spcPts val="500"/>
        </a:spcBef>
        <a:buClr>
          <a:srgbClr val="28465A"/>
        </a:buClr>
        <a:buFont typeface="Symbol"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skkab.ch/fr/download/exigences-posees-aux-personnes-en-formation/?wpdmdl=5121&amp;refresh=631ce9d8a679e1662839256"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051655-E1A2-4AE4-8A4F-A41BB3F77E57}"/>
              </a:ext>
            </a:extLst>
          </p:cNvPr>
          <p:cNvSpPr>
            <a:spLocks noGrp="1"/>
          </p:cNvSpPr>
          <p:nvPr>
            <p:ph type="title"/>
          </p:nvPr>
        </p:nvSpPr>
        <p:spPr/>
        <p:txBody>
          <a:bodyPr/>
          <a:lstStyle/>
          <a:p>
            <a:r>
              <a:rPr lang="fr-CH"/>
              <a:t>Un monde du travail en mutation</a:t>
            </a:r>
          </a:p>
        </p:txBody>
      </p:sp>
      <p:sp>
        <p:nvSpPr>
          <p:cNvPr id="3" name="Textplatzhalter 2">
            <a:extLst>
              <a:ext uri="{FF2B5EF4-FFF2-40B4-BE49-F238E27FC236}">
                <a16:creationId xmlns:a16="http://schemas.microsoft.com/office/drawing/2014/main" id="{094EBAC2-CF37-4034-A063-72A5DB0BAA07}"/>
              </a:ext>
            </a:extLst>
          </p:cNvPr>
          <p:cNvSpPr>
            <a:spLocks noGrp="1"/>
          </p:cNvSpPr>
          <p:nvPr>
            <p:ph type="body" sz="quarter" idx="11"/>
          </p:nvPr>
        </p:nvSpPr>
        <p:spPr/>
        <p:txBody>
          <a:bodyPr vert="horz" lIns="0" tIns="0" rIns="0" bIns="0" rtlCol="0" anchor="t">
            <a:noAutofit/>
          </a:bodyPr>
          <a:lstStyle/>
          <a:p>
            <a:r>
              <a:rPr lang="fr-CH" b="1">
                <a:ea typeface="+mn-lt"/>
                <a:cs typeface="+mn-lt"/>
              </a:rPr>
              <a:t>Mégatendances</a:t>
            </a:r>
          </a:p>
          <a:p>
            <a:pPr marL="285750" indent="-285750">
              <a:buFont typeface="Arial" pitchFamily="2" charset="2"/>
              <a:buChar char="•"/>
            </a:pPr>
            <a:r>
              <a:rPr lang="fr-CH"/>
              <a:t>Numérisation</a:t>
            </a:r>
          </a:p>
          <a:p>
            <a:pPr marL="285750" indent="-285750">
              <a:buFont typeface="Arial" pitchFamily="2" charset="2"/>
              <a:buChar char="•"/>
            </a:pPr>
            <a:r>
              <a:rPr lang="fr-CH"/>
              <a:t>Automation/Robotique</a:t>
            </a:r>
          </a:p>
          <a:p>
            <a:pPr marL="285750" indent="-285750">
              <a:buFont typeface="Arial" pitchFamily="2" charset="2"/>
              <a:buChar char="•"/>
            </a:pPr>
            <a:r>
              <a:rPr lang="fr-CH"/>
              <a:t>Changement démographique</a:t>
            </a:r>
          </a:p>
          <a:p>
            <a:pPr marL="285750" indent="-285750">
              <a:buFont typeface="Arial" pitchFamily="2" charset="2"/>
              <a:buChar char="•"/>
            </a:pPr>
            <a:r>
              <a:rPr lang="fr-CH"/>
              <a:t>Mondialisation</a:t>
            </a:r>
          </a:p>
          <a:p>
            <a:endParaRPr lang="de-CH">
              <a:ea typeface="+mn-lt"/>
              <a:cs typeface="+mn-lt"/>
            </a:endParaRPr>
          </a:p>
          <a:p>
            <a:r>
              <a:rPr lang="fr-CH" b="1">
                <a:ea typeface="+mn-lt"/>
                <a:cs typeface="+mn-lt"/>
              </a:rPr>
              <a:t>Compétences d’avenir</a:t>
            </a:r>
          </a:p>
          <a:p>
            <a:pPr marL="285750" indent="-285750">
              <a:buFont typeface="Arial" pitchFamily="2" charset="2"/>
              <a:buChar char="•"/>
            </a:pPr>
            <a:r>
              <a:rPr lang="fr-CH"/>
              <a:t>État d’esprit (apprentissage tout au long de la vie, </a:t>
            </a:r>
            <a:br>
              <a:rPr lang="fr-CH"/>
            </a:br>
            <a:r>
              <a:rPr lang="fr-CH"/>
              <a:t>disposition au changement, capacité d’adaptation, etc.)</a:t>
            </a:r>
          </a:p>
          <a:p>
            <a:pPr marL="285750" indent="-285750">
              <a:buFont typeface="Arial" pitchFamily="2" charset="2"/>
              <a:buChar char="•"/>
            </a:pPr>
            <a:r>
              <a:rPr lang="fr-CH"/>
              <a:t>Travail numérique</a:t>
            </a:r>
          </a:p>
          <a:p>
            <a:pPr marL="285750" indent="-285750">
              <a:buFont typeface="Arial" pitchFamily="2" charset="2"/>
              <a:buChar char="•"/>
            </a:pPr>
            <a:r>
              <a:rPr lang="fr-CH"/>
              <a:t>Collaboration interpersonnelle</a:t>
            </a:r>
          </a:p>
          <a:p>
            <a:pPr marL="285750" indent="-285750">
              <a:buFont typeface="Arial" pitchFamily="2" charset="2"/>
              <a:buChar char="•"/>
            </a:pPr>
            <a:r>
              <a:rPr lang="fr-CH"/>
              <a:t>Approche centrée sur le client</a:t>
            </a:r>
          </a:p>
          <a:p>
            <a:pPr marL="285750" indent="-285750">
              <a:buFont typeface="Arial" pitchFamily="2" charset="2"/>
              <a:buChar char="•"/>
            </a:pPr>
            <a:r>
              <a:rPr lang="fr-CH"/>
              <a:t>Compétence en résolution de problèmes</a:t>
            </a:r>
          </a:p>
          <a:p>
            <a:pPr marL="285750" indent="-285750">
              <a:buFont typeface="Arial" pitchFamily="2" charset="2"/>
              <a:buChar char="•"/>
            </a:pPr>
            <a:r>
              <a:rPr lang="fr-CH"/>
              <a:t>Compétences sociales et personnelles (accent plus fort)</a:t>
            </a:r>
          </a:p>
          <a:p>
            <a:endParaRPr lang="de-CH">
              <a:ea typeface="+mn-lt"/>
              <a:cs typeface="+mn-lt"/>
            </a:endParaRPr>
          </a:p>
          <a:p>
            <a:pPr marL="285750" indent="-285750">
              <a:buFont typeface="Arial,Sans-Serif"/>
              <a:buChar char="•"/>
            </a:pPr>
            <a:endParaRPr lang="de-CH">
              <a:ea typeface="+mn-lt"/>
              <a:cs typeface="+mn-lt"/>
            </a:endParaRPr>
          </a:p>
          <a:p>
            <a:endParaRPr lang="de-CH">
              <a:ea typeface="+mn-lt"/>
              <a:cs typeface="+mn-lt"/>
            </a:endParaRPr>
          </a:p>
        </p:txBody>
      </p:sp>
      <p:sp>
        <p:nvSpPr>
          <p:cNvPr id="4" name="Foliennummernplatzhalter 3">
            <a:extLst>
              <a:ext uri="{FF2B5EF4-FFF2-40B4-BE49-F238E27FC236}">
                <a16:creationId xmlns:a16="http://schemas.microsoft.com/office/drawing/2014/main" id="{4D18E6E1-F793-4DA2-8FB5-3A5C64EA491A}"/>
              </a:ext>
            </a:extLst>
          </p:cNvPr>
          <p:cNvSpPr>
            <a:spLocks noGrp="1"/>
          </p:cNvSpPr>
          <p:nvPr>
            <p:ph type="sldNum" sz="quarter" idx="4"/>
          </p:nvPr>
        </p:nvSpPr>
        <p:spPr/>
        <p:txBody>
          <a:bodyPr/>
          <a:lstStyle/>
          <a:p>
            <a:fld id="{208DA8C3-C42B-9A42-8EE5-4A20E5B7F456}" type="slidenum">
              <a:rPr lang="de-CH" smtClean="0"/>
              <a:pPr/>
              <a:t>1</a:t>
            </a:fld>
            <a:endParaRPr lang="de-CH"/>
          </a:p>
        </p:txBody>
      </p:sp>
      <p:pic>
        <p:nvPicPr>
          <p:cNvPr id="5" name="Grafik 4">
            <a:extLst>
              <a:ext uri="{FF2B5EF4-FFF2-40B4-BE49-F238E27FC236}">
                <a16:creationId xmlns:a16="http://schemas.microsoft.com/office/drawing/2014/main" id="{FB208734-04D0-4E87-BB56-1F316CF2B644}"/>
              </a:ext>
            </a:extLst>
          </p:cNvPr>
          <p:cNvPicPr>
            <a:picLocks noChangeAspect="1"/>
          </p:cNvPicPr>
          <p:nvPr/>
        </p:nvPicPr>
        <p:blipFill rotWithShape="1">
          <a:blip r:embed="rId3">
            <a:extLst>
              <a:ext uri="{28A0092B-C50C-407E-A947-70E740481C1C}">
                <a14:useLocalDpi xmlns:a14="http://schemas.microsoft.com/office/drawing/2010/main" val="0"/>
              </a:ext>
            </a:extLst>
          </a:blip>
          <a:srcRect t="2554"/>
          <a:stretch/>
        </p:blipFill>
        <p:spPr>
          <a:xfrm>
            <a:off x="6729984" y="1870691"/>
            <a:ext cx="5103216" cy="3116617"/>
          </a:xfrm>
          <a:prstGeom prst="rect">
            <a:avLst/>
          </a:prstGeom>
        </p:spPr>
      </p:pic>
    </p:spTree>
    <p:extLst>
      <p:ext uri="{BB962C8B-B14F-4D97-AF65-F5344CB8AC3E}">
        <p14:creationId xmlns:p14="http://schemas.microsoft.com/office/powerpoint/2010/main" val="278060221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F2118D-665C-4649-9DD0-A93D63ADC681}"/>
              </a:ext>
            </a:extLst>
          </p:cNvPr>
          <p:cNvSpPr>
            <a:spLocks noGrp="1"/>
          </p:cNvSpPr>
          <p:nvPr>
            <p:ph type="title"/>
          </p:nvPr>
        </p:nvSpPr>
        <p:spPr/>
        <p:txBody>
          <a:bodyPr/>
          <a:lstStyle/>
          <a:p>
            <a:r>
              <a:rPr lang="fr-CH"/>
              <a:t>Changement de niveau</a:t>
            </a:r>
          </a:p>
        </p:txBody>
      </p:sp>
      <p:sp>
        <p:nvSpPr>
          <p:cNvPr id="3" name="Textplatzhalter 2">
            <a:extLst>
              <a:ext uri="{FF2B5EF4-FFF2-40B4-BE49-F238E27FC236}">
                <a16:creationId xmlns:a16="http://schemas.microsoft.com/office/drawing/2014/main" id="{771F0415-EBB0-4CE6-9A57-DBE1767AB983}"/>
              </a:ext>
            </a:extLst>
          </p:cNvPr>
          <p:cNvSpPr>
            <a:spLocks noGrp="1"/>
          </p:cNvSpPr>
          <p:nvPr>
            <p:ph type="body" sz="quarter" idx="11"/>
          </p:nvPr>
        </p:nvSpPr>
        <p:spPr/>
        <p:txBody>
          <a:bodyPr vert="horz" lIns="0" tIns="0" rIns="0" bIns="0" rtlCol="0" anchor="t">
            <a:noAutofit/>
          </a:bodyPr>
          <a:lstStyle/>
          <a:p>
            <a:r>
              <a:rPr lang="fr-CH" b="1"/>
              <a:t>Employée/employé de commerce CFC avec maturité professionnelle intégrée </a:t>
            </a:r>
            <a:r>
              <a:rPr lang="fr-CH" b="1">
                <a:sym typeface="Wingdings" panose="05000000000000000000" pitchFamily="2" charset="2"/>
              </a:rPr>
              <a:t></a:t>
            </a:r>
            <a:r>
              <a:rPr lang="fr-CH" b="1"/>
              <a:t> Employée/Employé de commerce CFC</a:t>
            </a:r>
          </a:p>
          <a:p>
            <a:pPr marL="285750" indent="-285750">
              <a:buFont typeface="Arial" panose="020B0604020202020204" pitchFamily="34" charset="0"/>
              <a:buChar char="•"/>
            </a:pPr>
            <a:r>
              <a:rPr lang="fr-CH"/>
              <a:t>En cas de résultats insuffisants, il est possible de passer à l’apprentissage CFC sans répéter l’année d’apprentissage</a:t>
            </a:r>
          </a:p>
          <a:p>
            <a:pPr marL="285750" indent="-285750">
              <a:buFont typeface="Arial" panose="020B0604020202020204" pitchFamily="34" charset="0"/>
              <a:buChar char="•"/>
            </a:pPr>
            <a:r>
              <a:rPr lang="fr-CH"/>
              <a:t>Dans le sens inverse, les conditions varient d’un canton à l’autre</a:t>
            </a:r>
          </a:p>
          <a:p>
            <a:pPr marL="285750" indent="-285750">
              <a:buFont typeface="Arial" panose="020B0604020202020204" pitchFamily="34" charset="0"/>
              <a:buChar char="•"/>
            </a:pPr>
            <a:endParaRPr lang="de-CH"/>
          </a:p>
          <a:p>
            <a:r>
              <a:rPr lang="fr-CH" b="1"/>
              <a:t>Employée/employé de commerce CFC </a:t>
            </a:r>
            <a:r>
              <a:rPr lang="fr-CH" b="1">
                <a:sym typeface="Wingdings" panose="05000000000000000000" pitchFamily="2" charset="2"/>
              </a:rPr>
              <a:t></a:t>
            </a:r>
            <a:r>
              <a:rPr lang="fr-CH" b="1"/>
              <a:t> Employée/Employé de commerce AFP</a:t>
            </a:r>
          </a:p>
          <a:p>
            <a:pPr marL="285750" indent="-285750">
              <a:buFont typeface="Arial" panose="020B0604020202020204" pitchFamily="34" charset="0"/>
              <a:buChar char="•"/>
            </a:pPr>
            <a:r>
              <a:rPr lang="fr-CH"/>
              <a:t>En cas de résultats insuffisants de manière répétée dans l’apprentissage CFC et de chances de réussite compromises, il est possible, avec l’accord de l’office de la formation professionnelle, de répéter l’année d’apprentissage.</a:t>
            </a:r>
          </a:p>
          <a:p>
            <a:pPr marL="285750" indent="-285750">
              <a:buFont typeface="Arial" panose="020B0604020202020204" pitchFamily="34" charset="0"/>
              <a:buChar char="•"/>
            </a:pPr>
            <a:r>
              <a:rPr lang="fr-CH"/>
              <a:t>Si une répétition n’est pas indiquée, le contrat d’apprentissage peut être résilié.</a:t>
            </a:r>
          </a:p>
          <a:p>
            <a:pPr marL="285750" indent="-285750">
              <a:buFont typeface="Arial" panose="020B0604020202020204" pitchFamily="34" charset="0"/>
              <a:buChar char="•"/>
            </a:pPr>
            <a:r>
              <a:rPr lang="fr-CH"/>
              <a:t>Selon l’entreprise formatrice, il est possible, après une résiliation, de rester dans la même entreprise et d’effectuer un apprentissage AFP à la place d’un CFC.</a:t>
            </a:r>
          </a:p>
          <a:p>
            <a:pPr marL="285750" indent="-285750">
              <a:buFont typeface="Arial" panose="020B0604020202020204" pitchFamily="34" charset="0"/>
              <a:buChar char="•"/>
            </a:pPr>
            <a:r>
              <a:rPr lang="fr-CH"/>
              <a:t>En cas de passage d’une formation CFC de trois ans à une formation AFP de deux ans, il est obligatoire de résilier le contrat d’apprentissage et donc de conclure un nouveau contrat d’apprentissage, car la formation AFP est une profession à part entière.</a:t>
            </a:r>
          </a:p>
        </p:txBody>
      </p:sp>
      <p:sp>
        <p:nvSpPr>
          <p:cNvPr id="4" name="Foliennummernplatzhalter 3">
            <a:extLst>
              <a:ext uri="{FF2B5EF4-FFF2-40B4-BE49-F238E27FC236}">
                <a16:creationId xmlns:a16="http://schemas.microsoft.com/office/drawing/2014/main" id="{BDF8C123-D9AD-4474-9315-1278E1119E54}"/>
              </a:ext>
            </a:extLst>
          </p:cNvPr>
          <p:cNvSpPr>
            <a:spLocks noGrp="1"/>
          </p:cNvSpPr>
          <p:nvPr>
            <p:ph type="sldNum" sz="quarter" idx="4"/>
          </p:nvPr>
        </p:nvSpPr>
        <p:spPr/>
        <p:txBody>
          <a:bodyPr/>
          <a:lstStyle/>
          <a:p>
            <a:fld id="{208DA8C3-C42B-9A42-8EE5-4A20E5B7F456}" type="slidenum">
              <a:rPr lang="de-CH" smtClean="0"/>
              <a:pPr/>
              <a:t>10</a:t>
            </a:fld>
            <a:endParaRPr lang="de-CH"/>
          </a:p>
        </p:txBody>
      </p:sp>
    </p:spTree>
    <p:extLst>
      <p:ext uri="{BB962C8B-B14F-4D97-AF65-F5344CB8AC3E}">
        <p14:creationId xmlns:p14="http://schemas.microsoft.com/office/powerpoint/2010/main" val="357350710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C26DB-9657-48C0-A9E3-0D4183234F5B}"/>
              </a:ext>
            </a:extLst>
          </p:cNvPr>
          <p:cNvSpPr>
            <a:spLocks noGrp="1"/>
          </p:cNvSpPr>
          <p:nvPr>
            <p:ph type="title"/>
          </p:nvPr>
        </p:nvSpPr>
        <p:spPr/>
        <p:txBody>
          <a:bodyPr/>
          <a:lstStyle/>
          <a:p>
            <a:r>
              <a:rPr lang="fr-CH"/>
              <a:t>Employée/employé de commerce AFP </a:t>
            </a:r>
            <a:r>
              <a:rPr lang="fr-CH">
                <a:sym typeface="Wingdings" panose="05000000000000000000" pitchFamily="2" charset="2"/>
              </a:rPr>
              <a:t></a:t>
            </a:r>
            <a:r>
              <a:rPr lang="fr-CH"/>
              <a:t> Employée/Employé de commerce CFC</a:t>
            </a:r>
          </a:p>
        </p:txBody>
      </p:sp>
      <p:sp>
        <p:nvSpPr>
          <p:cNvPr id="3" name="Textplatzhalter 2">
            <a:extLst>
              <a:ext uri="{FF2B5EF4-FFF2-40B4-BE49-F238E27FC236}">
                <a16:creationId xmlns:a16="http://schemas.microsoft.com/office/drawing/2014/main" id="{409272DD-9070-4A14-9732-4B01BF845C5B}"/>
              </a:ext>
            </a:extLst>
          </p:cNvPr>
          <p:cNvSpPr>
            <a:spLocks noGrp="1"/>
          </p:cNvSpPr>
          <p:nvPr>
            <p:ph type="body" sz="quarter" idx="11"/>
          </p:nvPr>
        </p:nvSpPr>
        <p:spPr>
          <a:xfrm>
            <a:off x="720000" y="1565400"/>
            <a:ext cx="11113200" cy="4338600"/>
          </a:xfrm>
        </p:spPr>
        <p:txBody>
          <a:bodyPr vert="horz" lIns="0" tIns="0" rIns="0" bIns="0" rtlCol="0" anchor="t">
            <a:noAutofit/>
          </a:bodyPr>
          <a:lstStyle/>
          <a:p>
            <a:r>
              <a:rPr lang="fr-CH" b="1"/>
              <a:t>Formation initiale de 2 ans « Employée/Employé de commerce AFP » à partir de 2023</a:t>
            </a:r>
          </a:p>
          <a:p>
            <a:pPr marL="285750" indent="-285750">
              <a:buFont typeface="Arial" panose="020B0604020202020204" pitchFamily="34" charset="0"/>
              <a:buChar char="•"/>
            </a:pPr>
            <a:r>
              <a:rPr lang="fr-CH"/>
              <a:t>Accès à bas seuil à la profession d’employée/employé de commerce</a:t>
            </a:r>
          </a:p>
          <a:p>
            <a:pPr marL="285750" indent="-285750">
              <a:buFont typeface="Arial" panose="020B0604020202020204" pitchFamily="34" charset="0"/>
              <a:buChar char="•"/>
            </a:pPr>
            <a:r>
              <a:rPr lang="fr-CH"/>
              <a:t>À l’issue de l’apprentissage, accès à la formation initiale CFC raccourcie</a:t>
            </a:r>
          </a:p>
          <a:p>
            <a:pPr marL="285750" indent="-285750">
              <a:buFont typeface="Arial" panose="020B0604020202020204" pitchFamily="34" charset="0"/>
              <a:buChar char="•"/>
            </a:pPr>
            <a:r>
              <a:rPr lang="fr-CH"/>
              <a:t>Pas d’orientations spécifiques aux branches</a:t>
            </a:r>
          </a:p>
          <a:p>
            <a:endParaRPr lang="de-CH"/>
          </a:p>
          <a:p>
            <a:r>
              <a:rPr lang="fr-CH" b="1"/>
              <a:t>Formation CFC raccourcie en 2 ans</a:t>
            </a:r>
          </a:p>
          <a:p>
            <a:pPr marL="285750" indent="-285750">
              <a:buFont typeface="Arial" panose="020B0604020202020204" pitchFamily="34" charset="0"/>
              <a:buChar char="•"/>
            </a:pPr>
            <a:r>
              <a:rPr lang="fr-CH"/>
              <a:t>Les apprenti-e-s dont la formation CFC est raccourcie de 2023 à 2025 suivent encore leur formation selon l’ancienne orfo.</a:t>
            </a:r>
          </a:p>
          <a:p>
            <a:endParaRPr lang="de-CH"/>
          </a:p>
        </p:txBody>
      </p:sp>
      <p:sp>
        <p:nvSpPr>
          <p:cNvPr id="4" name="Foliennummernplatzhalter 3">
            <a:extLst>
              <a:ext uri="{FF2B5EF4-FFF2-40B4-BE49-F238E27FC236}">
                <a16:creationId xmlns:a16="http://schemas.microsoft.com/office/drawing/2014/main" id="{D52C021D-415F-46D7-B9F6-EBAE0ECB8199}"/>
              </a:ext>
            </a:extLst>
          </p:cNvPr>
          <p:cNvSpPr>
            <a:spLocks noGrp="1"/>
          </p:cNvSpPr>
          <p:nvPr>
            <p:ph type="sldNum" sz="quarter" idx="4"/>
          </p:nvPr>
        </p:nvSpPr>
        <p:spPr/>
        <p:txBody>
          <a:bodyPr/>
          <a:lstStyle/>
          <a:p>
            <a:fld id="{208DA8C3-C42B-9A42-8EE5-4A20E5B7F456}" type="slidenum">
              <a:rPr lang="de-CH" smtClean="0"/>
              <a:pPr/>
              <a:t>11</a:t>
            </a:fld>
            <a:endParaRPr lang="de-CH"/>
          </a:p>
        </p:txBody>
      </p:sp>
      <p:pic>
        <p:nvPicPr>
          <p:cNvPr id="6" name="Grafik 5" descr="Diplomrolle Silhouette">
            <a:extLst>
              <a:ext uri="{FF2B5EF4-FFF2-40B4-BE49-F238E27FC236}">
                <a16:creationId xmlns:a16="http://schemas.microsoft.com/office/drawing/2014/main" id="{E1B750AE-618D-4936-9EFC-DA6BE4AA9C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1999" y="4104000"/>
            <a:ext cx="1800000" cy="1800000"/>
          </a:xfrm>
          <a:prstGeom prst="rect">
            <a:avLst/>
          </a:prstGeom>
        </p:spPr>
      </p:pic>
    </p:spTree>
    <p:extLst>
      <p:ext uri="{BB962C8B-B14F-4D97-AF65-F5344CB8AC3E}">
        <p14:creationId xmlns:p14="http://schemas.microsoft.com/office/powerpoint/2010/main" val="107401142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1A008-7AA6-43AA-AC0F-45BF4C07FCCD}"/>
              </a:ext>
            </a:extLst>
          </p:cNvPr>
          <p:cNvSpPr>
            <a:spLocks noGrp="1"/>
          </p:cNvSpPr>
          <p:nvPr>
            <p:ph type="ctrTitle"/>
          </p:nvPr>
        </p:nvSpPr>
        <p:spPr/>
        <p:txBody>
          <a:bodyPr/>
          <a:lstStyle/>
          <a:p>
            <a:r>
              <a:rPr lang="fr-CH"/>
              <a:t>Les trois lieux de formation : aperçu et interactions </a:t>
            </a:r>
          </a:p>
        </p:txBody>
      </p:sp>
    </p:spTree>
    <p:extLst>
      <p:ext uri="{BB962C8B-B14F-4D97-AF65-F5344CB8AC3E}">
        <p14:creationId xmlns:p14="http://schemas.microsoft.com/office/powerpoint/2010/main" val="45288736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F7254-B61F-4A78-BD95-4D56026D3C75}"/>
              </a:ext>
            </a:extLst>
          </p:cNvPr>
          <p:cNvSpPr>
            <a:spLocks noGrp="1"/>
          </p:cNvSpPr>
          <p:nvPr>
            <p:ph type="title"/>
          </p:nvPr>
        </p:nvSpPr>
        <p:spPr/>
        <p:txBody>
          <a:bodyPr/>
          <a:lstStyle/>
          <a:p>
            <a:r>
              <a:rPr lang="fr-CH"/>
              <a:t>Les interactions entre les trois lieux de formation</a:t>
            </a:r>
          </a:p>
        </p:txBody>
      </p:sp>
      <p:graphicFrame>
        <p:nvGraphicFramePr>
          <p:cNvPr id="7" name="Inhaltsplatzhalter 6">
            <a:extLst>
              <a:ext uri="{FF2B5EF4-FFF2-40B4-BE49-F238E27FC236}">
                <a16:creationId xmlns:a16="http://schemas.microsoft.com/office/drawing/2014/main" id="{BE273631-C1E3-449F-BE7F-681E0BA28D8E}"/>
              </a:ext>
            </a:extLst>
          </p:cNvPr>
          <p:cNvGraphicFramePr>
            <a:graphicFrameLocks noGrp="1"/>
          </p:cNvGraphicFramePr>
          <p:nvPr>
            <p:ph sz="quarter" idx="13"/>
          </p:nvPr>
        </p:nvGraphicFramePr>
        <p:xfrm>
          <a:off x="720725" y="1223963"/>
          <a:ext cx="11112500"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568B5284-3F8E-4729-9792-44E8C3A4F776}"/>
              </a:ext>
            </a:extLst>
          </p:cNvPr>
          <p:cNvSpPr>
            <a:spLocks noGrp="1"/>
          </p:cNvSpPr>
          <p:nvPr>
            <p:ph type="sldNum" sz="quarter" idx="4"/>
          </p:nvPr>
        </p:nvSpPr>
        <p:spPr/>
        <p:txBody>
          <a:bodyPr/>
          <a:lstStyle/>
          <a:p>
            <a:fld id="{208DA8C3-C42B-9A42-8EE5-4A20E5B7F456}" type="slidenum">
              <a:rPr lang="de-CH" smtClean="0"/>
              <a:pPr/>
              <a:t>13</a:t>
            </a:fld>
            <a:endParaRPr lang="de-CH"/>
          </a:p>
        </p:txBody>
      </p:sp>
      <p:sp>
        <p:nvSpPr>
          <p:cNvPr id="8" name="Textfeld 7">
            <a:extLst>
              <a:ext uri="{FF2B5EF4-FFF2-40B4-BE49-F238E27FC236}">
                <a16:creationId xmlns:a16="http://schemas.microsoft.com/office/drawing/2014/main" id="{11B7C49F-62C9-453A-99E7-E7A92C9E649A}"/>
              </a:ext>
            </a:extLst>
          </p:cNvPr>
          <p:cNvSpPr txBox="1"/>
          <p:nvPr/>
        </p:nvSpPr>
        <p:spPr>
          <a:xfrm>
            <a:off x="7464056" y="1807535"/>
            <a:ext cx="2594344" cy="584775"/>
          </a:xfrm>
          <a:prstGeom prst="rect">
            <a:avLst/>
          </a:prstGeom>
          <a:noFill/>
        </p:spPr>
        <p:txBody>
          <a:bodyPr wrap="square" rtlCol="0">
            <a:spAutoFit/>
          </a:bodyPr>
          <a:lstStyle/>
          <a:p>
            <a:pPr marL="285750" indent="-285750">
              <a:buFont typeface="Arial" panose="020B0604020202020204" pitchFamily="34" charset="0"/>
              <a:buChar char="•"/>
            </a:pPr>
            <a:r>
              <a:rPr lang="fr-CH" sz="1600"/>
              <a:t>Aptitudes</a:t>
            </a:r>
          </a:p>
          <a:p>
            <a:pPr marL="285750" indent="-285750">
              <a:buFont typeface="Arial" panose="020B0604020202020204" pitchFamily="34" charset="0"/>
              <a:buChar char="•"/>
            </a:pPr>
            <a:r>
              <a:rPr lang="fr-CH" sz="1600"/>
              <a:t>Analyse de la pratique</a:t>
            </a:r>
          </a:p>
        </p:txBody>
      </p:sp>
      <p:sp>
        <p:nvSpPr>
          <p:cNvPr id="9" name="Textfeld 8">
            <a:extLst>
              <a:ext uri="{FF2B5EF4-FFF2-40B4-BE49-F238E27FC236}">
                <a16:creationId xmlns:a16="http://schemas.microsoft.com/office/drawing/2014/main" id="{12D31DAE-43BD-4CF2-87A0-FC5D78CAE8F9}"/>
              </a:ext>
            </a:extLst>
          </p:cNvPr>
          <p:cNvSpPr txBox="1"/>
          <p:nvPr/>
        </p:nvSpPr>
        <p:spPr>
          <a:xfrm>
            <a:off x="9051851" y="3855724"/>
            <a:ext cx="2594344" cy="1077218"/>
          </a:xfrm>
          <a:prstGeom prst="rect">
            <a:avLst/>
          </a:prstGeom>
          <a:noFill/>
        </p:spPr>
        <p:txBody>
          <a:bodyPr wrap="square" rtlCol="0">
            <a:spAutoFit/>
          </a:bodyPr>
          <a:lstStyle/>
          <a:p>
            <a:pPr marL="285750" indent="-285750">
              <a:buFont typeface="Arial" panose="020B0604020202020204" pitchFamily="34" charset="0"/>
              <a:buChar char="•"/>
            </a:pPr>
            <a:r>
              <a:rPr lang="fr-CH" sz="1600"/>
              <a:t>Aptitudes</a:t>
            </a:r>
          </a:p>
          <a:p>
            <a:pPr marL="285750" indent="-285750">
              <a:buFont typeface="Arial" panose="020B0604020202020204" pitchFamily="34" charset="0"/>
              <a:buChar char="•"/>
            </a:pPr>
            <a:r>
              <a:rPr lang="fr-CH" sz="1600"/>
              <a:t>Processus opérationnels</a:t>
            </a:r>
          </a:p>
          <a:p>
            <a:pPr marL="285750" indent="-285750">
              <a:buFont typeface="Arial" panose="020B0604020202020204" pitchFamily="34" charset="0"/>
              <a:buChar char="•"/>
            </a:pPr>
            <a:r>
              <a:rPr lang="fr-CH" sz="1600"/>
              <a:t>Attitudes / valeurs</a:t>
            </a:r>
          </a:p>
        </p:txBody>
      </p:sp>
      <p:sp>
        <p:nvSpPr>
          <p:cNvPr id="10" name="Textfeld 9">
            <a:extLst>
              <a:ext uri="{FF2B5EF4-FFF2-40B4-BE49-F238E27FC236}">
                <a16:creationId xmlns:a16="http://schemas.microsoft.com/office/drawing/2014/main" id="{9232AECE-F722-4BC1-B50B-5994A736C09D}"/>
              </a:ext>
            </a:extLst>
          </p:cNvPr>
          <p:cNvSpPr txBox="1"/>
          <p:nvPr/>
        </p:nvSpPr>
        <p:spPr>
          <a:xfrm>
            <a:off x="1842977" y="2746744"/>
            <a:ext cx="2594344" cy="830997"/>
          </a:xfrm>
          <a:prstGeom prst="rect">
            <a:avLst/>
          </a:prstGeom>
          <a:noFill/>
        </p:spPr>
        <p:txBody>
          <a:bodyPr wrap="square" rtlCol="0">
            <a:spAutoFit/>
          </a:bodyPr>
          <a:lstStyle/>
          <a:p>
            <a:pPr marL="285750" indent="-285750">
              <a:buFont typeface="Arial" panose="020B0604020202020204" pitchFamily="34" charset="0"/>
              <a:buChar char="•"/>
            </a:pPr>
            <a:r>
              <a:rPr lang="fr-CH" sz="1600"/>
              <a:t>Connaissances fondamentales</a:t>
            </a:r>
          </a:p>
          <a:p>
            <a:pPr marL="285750" indent="-285750">
              <a:buFont typeface="Arial" panose="020B0604020202020204" pitchFamily="34" charset="0"/>
              <a:buChar char="•"/>
            </a:pPr>
            <a:r>
              <a:rPr lang="fr-CH" sz="1600"/>
              <a:t>Savoir-faire</a:t>
            </a:r>
          </a:p>
        </p:txBody>
      </p:sp>
    </p:spTree>
    <p:extLst>
      <p:ext uri="{BB962C8B-B14F-4D97-AF65-F5344CB8AC3E}">
        <p14:creationId xmlns:p14="http://schemas.microsoft.com/office/powerpoint/2010/main" val="329218537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933D6-D38D-68CF-C5D7-5C67286E53DE}"/>
              </a:ext>
            </a:extLst>
          </p:cNvPr>
          <p:cNvSpPr>
            <a:spLocks noGrp="1"/>
          </p:cNvSpPr>
          <p:nvPr>
            <p:ph type="title"/>
          </p:nvPr>
        </p:nvSpPr>
        <p:spPr/>
        <p:txBody>
          <a:bodyPr/>
          <a:lstStyle/>
          <a:p>
            <a:r>
              <a:rPr lang="fr-CH"/>
              <a:t>Aperçu de la formation «employé-e de commerce CFC SA»</a:t>
            </a:r>
          </a:p>
        </p:txBody>
      </p:sp>
      <p:sp>
        <p:nvSpPr>
          <p:cNvPr id="4" name="Foliennummernplatzhalter 3">
            <a:extLst>
              <a:ext uri="{FF2B5EF4-FFF2-40B4-BE49-F238E27FC236}">
                <a16:creationId xmlns:a16="http://schemas.microsoft.com/office/drawing/2014/main" id="{52E51056-BB1D-8A68-6A96-B32F5D0E5E78}"/>
              </a:ext>
            </a:extLst>
          </p:cNvPr>
          <p:cNvSpPr>
            <a:spLocks noGrp="1"/>
          </p:cNvSpPr>
          <p:nvPr>
            <p:ph type="sldNum" sz="quarter" idx="4"/>
          </p:nvPr>
        </p:nvSpPr>
        <p:spPr/>
        <p:txBody>
          <a:bodyPr/>
          <a:lstStyle/>
          <a:p>
            <a:fld id="{208DA8C3-C42B-9A42-8EE5-4A20E5B7F456}" type="slidenum">
              <a:rPr lang="de-CH" smtClean="0"/>
              <a:pPr/>
              <a:t>14</a:t>
            </a:fld>
            <a:endParaRPr lang="de-CH"/>
          </a:p>
        </p:txBody>
      </p:sp>
      <p:pic>
        <p:nvPicPr>
          <p:cNvPr id="12" name="Inhaltsplatzhalter 11">
            <a:extLst>
              <a:ext uri="{FF2B5EF4-FFF2-40B4-BE49-F238E27FC236}">
                <a16:creationId xmlns:a16="http://schemas.microsoft.com/office/drawing/2014/main" id="{0F63702E-0756-782A-5BB6-39634DDD353C}"/>
              </a:ext>
            </a:extLst>
          </p:cNvPr>
          <p:cNvPicPr>
            <a:picLocks noGrp="1" noChangeAspect="1"/>
          </p:cNvPicPr>
          <p:nvPr>
            <p:ph sz="quarter" idx="13"/>
          </p:nvPr>
        </p:nvPicPr>
        <p:blipFill>
          <a:blip r:embed="rId3"/>
          <a:stretch>
            <a:fillRect/>
          </a:stretch>
        </p:blipFill>
        <p:spPr>
          <a:xfrm>
            <a:off x="720000" y="1210962"/>
            <a:ext cx="8410122" cy="5616000"/>
          </a:xfrm>
        </p:spPr>
      </p:pic>
    </p:spTree>
    <p:extLst>
      <p:ext uri="{BB962C8B-B14F-4D97-AF65-F5344CB8AC3E}">
        <p14:creationId xmlns:p14="http://schemas.microsoft.com/office/powerpoint/2010/main" val="264616035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6A084-1825-4699-BBBB-7A85EFE04DC2}"/>
              </a:ext>
            </a:extLst>
          </p:cNvPr>
          <p:cNvSpPr>
            <a:spLocks noGrp="1"/>
          </p:cNvSpPr>
          <p:nvPr>
            <p:ph type="ctrTitle"/>
          </p:nvPr>
        </p:nvSpPr>
        <p:spPr/>
        <p:txBody>
          <a:bodyPr/>
          <a:lstStyle/>
          <a:p>
            <a:r>
              <a:rPr lang="fr-CH"/>
              <a:t>Le concept de la formation en entreprise et ses instruments</a:t>
            </a:r>
          </a:p>
        </p:txBody>
      </p:sp>
    </p:spTree>
    <p:extLst>
      <p:ext uri="{BB962C8B-B14F-4D97-AF65-F5344CB8AC3E}">
        <p14:creationId xmlns:p14="http://schemas.microsoft.com/office/powerpoint/2010/main" val="116847640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A24EE2-D848-4C70-B6DD-64C718743C42}"/>
              </a:ext>
            </a:extLst>
          </p:cNvPr>
          <p:cNvSpPr>
            <a:spLocks noGrp="1"/>
          </p:cNvSpPr>
          <p:nvPr>
            <p:ph type="title"/>
          </p:nvPr>
        </p:nvSpPr>
        <p:spPr/>
        <p:txBody>
          <a:bodyPr/>
          <a:lstStyle/>
          <a:p>
            <a:r>
              <a:rPr lang="fr-CH"/>
              <a:t>Formation en entreprise</a:t>
            </a:r>
          </a:p>
        </p:txBody>
      </p:sp>
      <p:sp>
        <p:nvSpPr>
          <p:cNvPr id="3" name="Textplatzhalter 2">
            <a:extLst>
              <a:ext uri="{FF2B5EF4-FFF2-40B4-BE49-F238E27FC236}">
                <a16:creationId xmlns:a16="http://schemas.microsoft.com/office/drawing/2014/main" id="{C64069B0-726D-450A-94E3-9F07A3A432B1}"/>
              </a:ext>
            </a:extLst>
          </p:cNvPr>
          <p:cNvSpPr>
            <a:spLocks noGrp="1"/>
          </p:cNvSpPr>
          <p:nvPr>
            <p:ph type="body" sz="quarter" idx="11"/>
          </p:nvPr>
        </p:nvSpPr>
        <p:spPr/>
        <p:txBody>
          <a:bodyPr/>
          <a:lstStyle/>
          <a:p>
            <a:endParaRPr lang="de-CH"/>
          </a:p>
        </p:txBody>
      </p:sp>
      <p:sp>
        <p:nvSpPr>
          <p:cNvPr id="4" name="Foliennummernplatzhalter 3">
            <a:extLst>
              <a:ext uri="{FF2B5EF4-FFF2-40B4-BE49-F238E27FC236}">
                <a16:creationId xmlns:a16="http://schemas.microsoft.com/office/drawing/2014/main" id="{BC48DDD1-7FA8-4A34-A8D8-99C0A6B8A451}"/>
              </a:ext>
            </a:extLst>
          </p:cNvPr>
          <p:cNvSpPr>
            <a:spLocks noGrp="1"/>
          </p:cNvSpPr>
          <p:nvPr>
            <p:ph type="sldNum" sz="quarter" idx="4"/>
          </p:nvPr>
        </p:nvSpPr>
        <p:spPr/>
        <p:txBody>
          <a:bodyPr/>
          <a:lstStyle/>
          <a:p>
            <a:fld id="{208DA8C3-C42B-9A42-8EE5-4A20E5B7F456}" type="slidenum">
              <a:rPr lang="de-CH" smtClean="0"/>
              <a:pPr/>
              <a:t>16</a:t>
            </a:fld>
            <a:endParaRPr lang="de-CH"/>
          </a:p>
        </p:txBody>
      </p:sp>
      <p:sp>
        <p:nvSpPr>
          <p:cNvPr id="5" name="Rechteck 4">
            <a:extLst>
              <a:ext uri="{FF2B5EF4-FFF2-40B4-BE49-F238E27FC236}">
                <a16:creationId xmlns:a16="http://schemas.microsoft.com/office/drawing/2014/main" id="{73004CE6-2334-41DF-8E95-B4E32D7B225A}"/>
              </a:ext>
            </a:extLst>
          </p:cNvPr>
          <p:cNvSpPr/>
          <p:nvPr/>
        </p:nvSpPr>
        <p:spPr>
          <a:xfrm>
            <a:off x="720000" y="1224000"/>
            <a:ext cx="11113201" cy="223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r>
              <a:rPr lang="fr-CH" sz="1600" b="1"/>
              <a:t>Évaluation</a:t>
            </a:r>
          </a:p>
        </p:txBody>
      </p:sp>
      <p:sp>
        <p:nvSpPr>
          <p:cNvPr id="6" name="Rechteck 5">
            <a:extLst>
              <a:ext uri="{FF2B5EF4-FFF2-40B4-BE49-F238E27FC236}">
                <a16:creationId xmlns:a16="http://schemas.microsoft.com/office/drawing/2014/main" id="{B0517A11-024C-4962-A9C9-CAD1D2AC57A5}"/>
              </a:ext>
            </a:extLst>
          </p:cNvPr>
          <p:cNvSpPr/>
          <p:nvPr/>
        </p:nvSpPr>
        <p:spPr>
          <a:xfrm>
            <a:off x="719999" y="3672000"/>
            <a:ext cx="11113201" cy="223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fr-CH" sz="1600" b="1"/>
              <a:t>Développement</a:t>
            </a:r>
          </a:p>
        </p:txBody>
      </p:sp>
      <p:sp>
        <p:nvSpPr>
          <p:cNvPr id="7" name="Rechteck 6">
            <a:extLst>
              <a:ext uri="{FF2B5EF4-FFF2-40B4-BE49-F238E27FC236}">
                <a16:creationId xmlns:a16="http://schemas.microsoft.com/office/drawing/2014/main" id="{6E1E8D7C-0428-40C1-8F2B-75543CE95AB1}"/>
              </a:ext>
            </a:extLst>
          </p:cNvPr>
          <p:cNvSpPr/>
          <p:nvPr/>
        </p:nvSpPr>
        <p:spPr>
          <a:xfrm>
            <a:off x="839972" y="1573619"/>
            <a:ext cx="10834578" cy="828000"/>
          </a:xfrm>
          <a:prstGeom prst="rect">
            <a:avLst/>
          </a:prstGeom>
          <a:solidFill>
            <a:srgbClr val="FFFFFF">
              <a:alpha val="80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8" name="Rechteck 7">
            <a:extLst>
              <a:ext uri="{FF2B5EF4-FFF2-40B4-BE49-F238E27FC236}">
                <a16:creationId xmlns:a16="http://schemas.microsoft.com/office/drawing/2014/main" id="{9981377D-509D-4794-9224-D2A17941F14C}"/>
              </a:ext>
            </a:extLst>
          </p:cNvPr>
          <p:cNvSpPr/>
          <p:nvPr/>
        </p:nvSpPr>
        <p:spPr>
          <a:xfrm>
            <a:off x="839972" y="2514809"/>
            <a:ext cx="10834578" cy="828000"/>
          </a:xfrm>
          <a:prstGeom prst="rect">
            <a:avLst/>
          </a:prstGeom>
          <a:solidFill>
            <a:srgbClr val="FFFFFF">
              <a:alpha val="80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9" name="Rechteck 8">
            <a:extLst>
              <a:ext uri="{FF2B5EF4-FFF2-40B4-BE49-F238E27FC236}">
                <a16:creationId xmlns:a16="http://schemas.microsoft.com/office/drawing/2014/main" id="{5DE782BE-A176-472B-B9A7-003A15E50510}"/>
              </a:ext>
            </a:extLst>
          </p:cNvPr>
          <p:cNvSpPr/>
          <p:nvPr/>
        </p:nvSpPr>
        <p:spPr>
          <a:xfrm>
            <a:off x="839972" y="4021619"/>
            <a:ext cx="10834578" cy="828000"/>
          </a:xfrm>
          <a:prstGeom prst="rect">
            <a:avLst/>
          </a:prstGeom>
          <a:solidFill>
            <a:srgbClr val="FFFFFF">
              <a:alpha val="80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10" name="Rechteck 9">
            <a:extLst>
              <a:ext uri="{FF2B5EF4-FFF2-40B4-BE49-F238E27FC236}">
                <a16:creationId xmlns:a16="http://schemas.microsoft.com/office/drawing/2014/main" id="{8F26D625-5C7D-4624-B776-359BAF494459}"/>
              </a:ext>
            </a:extLst>
          </p:cNvPr>
          <p:cNvSpPr/>
          <p:nvPr/>
        </p:nvSpPr>
        <p:spPr>
          <a:xfrm>
            <a:off x="839972" y="4962809"/>
            <a:ext cx="10834578" cy="828000"/>
          </a:xfrm>
          <a:prstGeom prst="rect">
            <a:avLst/>
          </a:prstGeom>
          <a:solidFill>
            <a:srgbClr val="FFFFFF">
              <a:alpha val="80000"/>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de-CH"/>
          </a:p>
        </p:txBody>
      </p:sp>
      <p:sp>
        <p:nvSpPr>
          <p:cNvPr id="11" name="Textfeld 10">
            <a:extLst>
              <a:ext uri="{FF2B5EF4-FFF2-40B4-BE49-F238E27FC236}">
                <a16:creationId xmlns:a16="http://schemas.microsoft.com/office/drawing/2014/main" id="{BE9602C5-F232-4EEB-A57E-61BFA8F04188}"/>
              </a:ext>
            </a:extLst>
          </p:cNvPr>
          <p:cNvSpPr txBox="1"/>
          <p:nvPr/>
        </p:nvSpPr>
        <p:spPr>
          <a:xfrm rot="16200000">
            <a:off x="326525" y="1890789"/>
            <a:ext cx="1297172" cy="230832"/>
          </a:xfrm>
          <a:prstGeom prst="rect">
            <a:avLst/>
          </a:prstGeom>
          <a:noFill/>
        </p:spPr>
        <p:txBody>
          <a:bodyPr wrap="square" rtlCol="0">
            <a:spAutoFit/>
          </a:bodyPr>
          <a:lstStyle/>
          <a:p>
            <a:pPr algn="ctr"/>
            <a:r>
              <a:rPr lang="fr-CH" sz="900"/>
              <a:t>Par semestre</a:t>
            </a:r>
          </a:p>
        </p:txBody>
      </p:sp>
      <p:sp>
        <p:nvSpPr>
          <p:cNvPr id="12" name="Textfeld 11">
            <a:extLst>
              <a:ext uri="{FF2B5EF4-FFF2-40B4-BE49-F238E27FC236}">
                <a16:creationId xmlns:a16="http://schemas.microsoft.com/office/drawing/2014/main" id="{898F6E9B-EDBC-41AE-B9E3-6781A8A4B67E}"/>
              </a:ext>
            </a:extLst>
          </p:cNvPr>
          <p:cNvSpPr txBox="1"/>
          <p:nvPr/>
        </p:nvSpPr>
        <p:spPr>
          <a:xfrm rot="16200000">
            <a:off x="325442" y="2813393"/>
            <a:ext cx="1297172" cy="230832"/>
          </a:xfrm>
          <a:prstGeom prst="rect">
            <a:avLst/>
          </a:prstGeom>
          <a:noFill/>
        </p:spPr>
        <p:txBody>
          <a:bodyPr wrap="square" rtlCol="0">
            <a:spAutoFit/>
          </a:bodyPr>
          <a:lstStyle/>
          <a:p>
            <a:pPr algn="ctr"/>
            <a:r>
              <a:rPr lang="fr-CH" sz="900"/>
              <a:t>Par semestre</a:t>
            </a:r>
          </a:p>
        </p:txBody>
      </p:sp>
      <p:sp>
        <p:nvSpPr>
          <p:cNvPr id="13" name="Textfeld 12">
            <a:extLst>
              <a:ext uri="{FF2B5EF4-FFF2-40B4-BE49-F238E27FC236}">
                <a16:creationId xmlns:a16="http://schemas.microsoft.com/office/drawing/2014/main" id="{E95692F2-DB1B-48DA-9B14-ECEC06AFD911}"/>
              </a:ext>
            </a:extLst>
          </p:cNvPr>
          <p:cNvSpPr txBox="1"/>
          <p:nvPr/>
        </p:nvSpPr>
        <p:spPr>
          <a:xfrm rot="16200000">
            <a:off x="324359" y="4326565"/>
            <a:ext cx="1297172" cy="230832"/>
          </a:xfrm>
          <a:prstGeom prst="rect">
            <a:avLst/>
          </a:prstGeom>
          <a:noFill/>
        </p:spPr>
        <p:txBody>
          <a:bodyPr wrap="square" rtlCol="0">
            <a:spAutoFit/>
          </a:bodyPr>
          <a:lstStyle/>
          <a:p>
            <a:pPr algn="ctr"/>
            <a:r>
              <a:rPr lang="fr-CH" sz="900"/>
              <a:t>Par semestre</a:t>
            </a:r>
          </a:p>
        </p:txBody>
      </p:sp>
      <p:sp>
        <p:nvSpPr>
          <p:cNvPr id="14" name="Textfeld 13">
            <a:extLst>
              <a:ext uri="{FF2B5EF4-FFF2-40B4-BE49-F238E27FC236}">
                <a16:creationId xmlns:a16="http://schemas.microsoft.com/office/drawing/2014/main" id="{1A601078-ADCB-4D3D-AE65-10F106F8DF8F}"/>
              </a:ext>
            </a:extLst>
          </p:cNvPr>
          <p:cNvSpPr txBox="1"/>
          <p:nvPr/>
        </p:nvSpPr>
        <p:spPr>
          <a:xfrm rot="16200000">
            <a:off x="326526" y="5253188"/>
            <a:ext cx="1297172" cy="230832"/>
          </a:xfrm>
          <a:prstGeom prst="rect">
            <a:avLst/>
          </a:prstGeom>
          <a:noFill/>
        </p:spPr>
        <p:txBody>
          <a:bodyPr wrap="square" rtlCol="0">
            <a:spAutoFit/>
          </a:bodyPr>
          <a:lstStyle/>
          <a:p>
            <a:pPr algn="ctr"/>
            <a:r>
              <a:rPr lang="fr-CH" sz="900"/>
              <a:t>En continu</a:t>
            </a:r>
          </a:p>
        </p:txBody>
      </p:sp>
      <p:sp>
        <p:nvSpPr>
          <p:cNvPr id="15" name="Textfeld 14">
            <a:extLst>
              <a:ext uri="{FF2B5EF4-FFF2-40B4-BE49-F238E27FC236}">
                <a16:creationId xmlns:a16="http://schemas.microsoft.com/office/drawing/2014/main" id="{7C1799DB-B342-4995-868C-309FFB806D96}"/>
              </a:ext>
            </a:extLst>
          </p:cNvPr>
          <p:cNvSpPr txBox="1"/>
          <p:nvPr/>
        </p:nvSpPr>
        <p:spPr>
          <a:xfrm rot="16200000">
            <a:off x="9150875" y="3433195"/>
            <a:ext cx="4626837" cy="2616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CH" sz="1100" b="1"/>
              <a:t>Tenue d’un dossier de formation en ligne</a:t>
            </a:r>
          </a:p>
        </p:txBody>
      </p:sp>
      <p:sp>
        <p:nvSpPr>
          <p:cNvPr id="16" name="Textfeld 15">
            <a:extLst>
              <a:ext uri="{FF2B5EF4-FFF2-40B4-BE49-F238E27FC236}">
                <a16:creationId xmlns:a16="http://schemas.microsoft.com/office/drawing/2014/main" id="{7D4F0CC4-5E7F-40B3-9025-67F2BDB07824}"/>
              </a:ext>
            </a:extLst>
          </p:cNvPr>
          <p:cNvSpPr txBox="1"/>
          <p:nvPr/>
        </p:nvSpPr>
        <p:spPr>
          <a:xfrm rot="16200000">
            <a:off x="9964032" y="4666612"/>
            <a:ext cx="2160000" cy="2616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fr-CH" sz="1100" b="1"/>
              <a:t>Planification de la formation</a:t>
            </a:r>
          </a:p>
        </p:txBody>
      </p:sp>
      <p:sp>
        <p:nvSpPr>
          <p:cNvPr id="17" name="Rechteck 16">
            <a:extLst>
              <a:ext uri="{FF2B5EF4-FFF2-40B4-BE49-F238E27FC236}">
                <a16:creationId xmlns:a16="http://schemas.microsoft.com/office/drawing/2014/main" id="{0D5A5463-6D6E-41B0-96CF-13867BEF53CB}"/>
              </a:ext>
            </a:extLst>
          </p:cNvPr>
          <p:cNvSpPr/>
          <p:nvPr/>
        </p:nvSpPr>
        <p:spPr>
          <a:xfrm>
            <a:off x="1998450" y="2584717"/>
            <a:ext cx="2448000" cy="68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sz="1100" b="1"/>
              <a:t>Entretien de qualification</a:t>
            </a:r>
          </a:p>
          <a:p>
            <a:pPr algn="ctr"/>
            <a:r>
              <a:rPr lang="fr-CH" sz="1000"/>
              <a:t>Base pour la note d’expérience et la convention d’objectifs pour le semestre suivant</a:t>
            </a:r>
          </a:p>
        </p:txBody>
      </p:sp>
      <p:sp>
        <p:nvSpPr>
          <p:cNvPr id="18" name="Rechteck 17">
            <a:extLst>
              <a:ext uri="{FF2B5EF4-FFF2-40B4-BE49-F238E27FC236}">
                <a16:creationId xmlns:a16="http://schemas.microsoft.com/office/drawing/2014/main" id="{24AA32A2-FB1D-4EB6-B56B-97993BC358A6}"/>
              </a:ext>
            </a:extLst>
          </p:cNvPr>
          <p:cNvSpPr/>
          <p:nvPr/>
        </p:nvSpPr>
        <p:spPr>
          <a:xfrm>
            <a:off x="4872000" y="1656000"/>
            <a:ext cx="2448000" cy="68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sz="1100" b="1"/>
              <a:t>Note d’expérience</a:t>
            </a:r>
          </a:p>
          <a:p>
            <a:pPr algn="ctr"/>
            <a:r>
              <a:rPr lang="fr-CH" sz="1000"/>
              <a:t>Résultat des entretiens de qualification</a:t>
            </a:r>
          </a:p>
        </p:txBody>
      </p:sp>
      <p:sp>
        <p:nvSpPr>
          <p:cNvPr id="19" name="Rechteck: abgerundete Ecken 18">
            <a:extLst>
              <a:ext uri="{FF2B5EF4-FFF2-40B4-BE49-F238E27FC236}">
                <a16:creationId xmlns:a16="http://schemas.microsoft.com/office/drawing/2014/main" id="{31EDD304-EF19-40F9-93DB-7EFF0BE7635A}"/>
              </a:ext>
            </a:extLst>
          </p:cNvPr>
          <p:cNvSpPr/>
          <p:nvPr/>
        </p:nvSpPr>
        <p:spPr>
          <a:xfrm>
            <a:off x="10609201" y="5772809"/>
            <a:ext cx="1224000" cy="468000"/>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H" sz="1000">
                <a:solidFill>
                  <a:schemeClr val="tx1"/>
                </a:solidFill>
              </a:rPr>
              <a:t>Aperçu de la formation</a:t>
            </a:r>
          </a:p>
        </p:txBody>
      </p:sp>
      <p:sp>
        <p:nvSpPr>
          <p:cNvPr id="20" name="Rechteck 19">
            <a:extLst>
              <a:ext uri="{FF2B5EF4-FFF2-40B4-BE49-F238E27FC236}">
                <a16:creationId xmlns:a16="http://schemas.microsoft.com/office/drawing/2014/main" id="{9AF212B2-E70A-4C6F-A050-44446E8B11B6}"/>
              </a:ext>
            </a:extLst>
          </p:cNvPr>
          <p:cNvSpPr/>
          <p:nvPr/>
        </p:nvSpPr>
        <p:spPr>
          <a:xfrm>
            <a:off x="8065215" y="5034809"/>
            <a:ext cx="2448000" cy="68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CH" sz="1000"/>
              <a:t>Attribution du mandat</a:t>
            </a:r>
          </a:p>
        </p:txBody>
      </p:sp>
      <p:sp>
        <p:nvSpPr>
          <p:cNvPr id="21" name="Rechteck 20">
            <a:extLst>
              <a:ext uri="{FF2B5EF4-FFF2-40B4-BE49-F238E27FC236}">
                <a16:creationId xmlns:a16="http://schemas.microsoft.com/office/drawing/2014/main" id="{D5A98B85-6865-4E98-BD2B-2B3F66B3F078}"/>
              </a:ext>
            </a:extLst>
          </p:cNvPr>
          <p:cNvSpPr/>
          <p:nvPr/>
        </p:nvSpPr>
        <p:spPr>
          <a:xfrm>
            <a:off x="1998450" y="4093619"/>
            <a:ext cx="2448000" cy="68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CH" sz="1100"/>
          </a:p>
          <a:p>
            <a:pPr algn="ctr"/>
            <a:r>
              <a:rPr lang="fr-CH" sz="1100"/>
              <a:t>Auto-évaluation et évaluation externe</a:t>
            </a:r>
            <a:br>
              <a:rPr lang="fr-CH" sz="1000"/>
            </a:br>
            <a:r>
              <a:rPr lang="fr-CH" sz="1000"/>
              <a:t>du développement des compétences</a:t>
            </a:r>
          </a:p>
        </p:txBody>
      </p:sp>
      <p:sp>
        <p:nvSpPr>
          <p:cNvPr id="22" name="Rechteck 21">
            <a:extLst>
              <a:ext uri="{FF2B5EF4-FFF2-40B4-BE49-F238E27FC236}">
                <a16:creationId xmlns:a16="http://schemas.microsoft.com/office/drawing/2014/main" id="{EAC75125-A806-4E12-8F6C-1009AEDB98B1}"/>
              </a:ext>
            </a:extLst>
          </p:cNvPr>
          <p:cNvSpPr/>
          <p:nvPr/>
        </p:nvSpPr>
        <p:spPr>
          <a:xfrm>
            <a:off x="5033261" y="5032717"/>
            <a:ext cx="2448000" cy="68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CH" sz="1000"/>
              <a:t>Mise en œuvre</a:t>
            </a:r>
          </a:p>
        </p:txBody>
      </p:sp>
      <p:sp>
        <p:nvSpPr>
          <p:cNvPr id="23" name="Rechteck 22">
            <a:extLst>
              <a:ext uri="{FF2B5EF4-FFF2-40B4-BE49-F238E27FC236}">
                <a16:creationId xmlns:a16="http://schemas.microsoft.com/office/drawing/2014/main" id="{0171891C-FF6B-40C4-AC44-C5D20F16369F}"/>
              </a:ext>
            </a:extLst>
          </p:cNvPr>
          <p:cNvSpPr/>
          <p:nvPr/>
        </p:nvSpPr>
        <p:spPr>
          <a:xfrm>
            <a:off x="1988767" y="5032717"/>
            <a:ext cx="2448000" cy="684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CH" sz="1000"/>
              <a:t>Feed-back</a:t>
            </a:r>
          </a:p>
        </p:txBody>
      </p:sp>
      <p:sp>
        <p:nvSpPr>
          <p:cNvPr id="24" name="Rechteck: abgerundete Ecken 23">
            <a:extLst>
              <a:ext uri="{FF2B5EF4-FFF2-40B4-BE49-F238E27FC236}">
                <a16:creationId xmlns:a16="http://schemas.microsoft.com/office/drawing/2014/main" id="{90E222D7-EA6C-4D96-891C-185797A52392}"/>
              </a:ext>
            </a:extLst>
          </p:cNvPr>
          <p:cNvSpPr/>
          <p:nvPr/>
        </p:nvSpPr>
        <p:spPr>
          <a:xfrm>
            <a:off x="9510022" y="4776949"/>
            <a:ext cx="1224000" cy="468000"/>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H" sz="1000">
                <a:solidFill>
                  <a:schemeClr val="tx1"/>
                </a:solidFill>
              </a:rPr>
              <a:t>Mandat pratique</a:t>
            </a:r>
          </a:p>
        </p:txBody>
      </p:sp>
      <p:sp>
        <p:nvSpPr>
          <p:cNvPr id="25" name="Rechteck: abgerundete Ecken 24">
            <a:extLst>
              <a:ext uri="{FF2B5EF4-FFF2-40B4-BE49-F238E27FC236}">
                <a16:creationId xmlns:a16="http://schemas.microsoft.com/office/drawing/2014/main" id="{EE012DEE-2E56-4AA3-92A1-8A0F77CEF4E9}"/>
              </a:ext>
            </a:extLst>
          </p:cNvPr>
          <p:cNvSpPr/>
          <p:nvPr/>
        </p:nvSpPr>
        <p:spPr>
          <a:xfrm>
            <a:off x="3457808" y="3826801"/>
            <a:ext cx="1224000" cy="468000"/>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H" sz="1000">
                <a:solidFill>
                  <a:schemeClr val="tx1"/>
                </a:solidFill>
              </a:rPr>
              <a:t>Grille de compétences</a:t>
            </a:r>
          </a:p>
        </p:txBody>
      </p:sp>
      <p:sp>
        <p:nvSpPr>
          <p:cNvPr id="26" name="Rechteck: abgerundete Ecken 25">
            <a:extLst>
              <a:ext uri="{FF2B5EF4-FFF2-40B4-BE49-F238E27FC236}">
                <a16:creationId xmlns:a16="http://schemas.microsoft.com/office/drawing/2014/main" id="{32F9F9C1-2059-44DE-82FB-6AD472A7C6E5}"/>
              </a:ext>
            </a:extLst>
          </p:cNvPr>
          <p:cNvSpPr/>
          <p:nvPr/>
        </p:nvSpPr>
        <p:spPr>
          <a:xfrm>
            <a:off x="3222450" y="1889247"/>
            <a:ext cx="1224000" cy="468000"/>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H" sz="1000">
                <a:solidFill>
                  <a:schemeClr val="tx1"/>
                </a:solidFill>
              </a:rPr>
              <a:t>Rapport de formation</a:t>
            </a:r>
          </a:p>
        </p:txBody>
      </p:sp>
      <p:sp>
        <p:nvSpPr>
          <p:cNvPr id="27" name="Rechteck: abgerundete Ecken 26">
            <a:extLst>
              <a:ext uri="{FF2B5EF4-FFF2-40B4-BE49-F238E27FC236}">
                <a16:creationId xmlns:a16="http://schemas.microsoft.com/office/drawing/2014/main" id="{06913CC0-8AB6-4944-8A8B-B59FCDAF288D}"/>
              </a:ext>
            </a:extLst>
          </p:cNvPr>
          <p:cNvSpPr/>
          <p:nvPr/>
        </p:nvSpPr>
        <p:spPr>
          <a:xfrm>
            <a:off x="1998450" y="1610875"/>
            <a:ext cx="1224000" cy="468000"/>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H" sz="1000">
                <a:solidFill>
                  <a:schemeClr val="tx1"/>
                </a:solidFill>
              </a:rPr>
              <a:t>Guide Entretien de qualification</a:t>
            </a:r>
          </a:p>
        </p:txBody>
      </p:sp>
      <p:sp>
        <p:nvSpPr>
          <p:cNvPr id="28" name="Rechteck: abgerundete Ecken 27">
            <a:extLst>
              <a:ext uri="{FF2B5EF4-FFF2-40B4-BE49-F238E27FC236}">
                <a16:creationId xmlns:a16="http://schemas.microsoft.com/office/drawing/2014/main" id="{ABCEC003-ADFF-41B2-9632-6C6AFE242341}"/>
              </a:ext>
            </a:extLst>
          </p:cNvPr>
          <p:cNvSpPr/>
          <p:nvPr/>
        </p:nvSpPr>
        <p:spPr>
          <a:xfrm>
            <a:off x="7073860" y="1422000"/>
            <a:ext cx="1224000" cy="468000"/>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H" sz="1000">
                <a:solidFill>
                  <a:schemeClr val="tx1"/>
                </a:solidFill>
              </a:rPr>
              <a:t>Instruments d’évaluation</a:t>
            </a:r>
          </a:p>
        </p:txBody>
      </p:sp>
      <p:sp>
        <p:nvSpPr>
          <p:cNvPr id="29" name="Rechteck: abgerundete Ecken 28">
            <a:extLst>
              <a:ext uri="{FF2B5EF4-FFF2-40B4-BE49-F238E27FC236}">
                <a16:creationId xmlns:a16="http://schemas.microsoft.com/office/drawing/2014/main" id="{A9C3C13B-5C3B-44DB-9338-DCDA368DC4A4}"/>
              </a:ext>
            </a:extLst>
          </p:cNvPr>
          <p:cNvSpPr/>
          <p:nvPr/>
        </p:nvSpPr>
        <p:spPr>
          <a:xfrm>
            <a:off x="10573200" y="1595833"/>
            <a:ext cx="1224000" cy="468000"/>
          </a:xfrm>
          <a:prstGeom prst="round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H" sz="1000">
                <a:solidFill>
                  <a:schemeClr val="tx1"/>
                </a:solidFill>
              </a:rPr>
              <a:t>Portfolio personnel</a:t>
            </a:r>
          </a:p>
        </p:txBody>
      </p:sp>
      <p:cxnSp>
        <p:nvCxnSpPr>
          <p:cNvPr id="31" name="Gerade Verbindung mit Pfeil 30">
            <a:extLst>
              <a:ext uri="{FF2B5EF4-FFF2-40B4-BE49-F238E27FC236}">
                <a16:creationId xmlns:a16="http://schemas.microsoft.com/office/drawing/2014/main" id="{5131C62A-C208-456D-B047-CE3EF3E2CB14}"/>
              </a:ext>
            </a:extLst>
          </p:cNvPr>
          <p:cNvCxnSpPr/>
          <p:nvPr/>
        </p:nvCxnSpPr>
        <p:spPr>
          <a:xfrm flipH="1">
            <a:off x="7533417" y="5397236"/>
            <a:ext cx="468000" cy="0"/>
          </a:xfrm>
          <a:prstGeom prst="straightConnector1">
            <a:avLst/>
          </a:prstGeom>
          <a:ln w="381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2" name="Gerade Verbindung mit Pfeil 31">
            <a:extLst>
              <a:ext uri="{FF2B5EF4-FFF2-40B4-BE49-F238E27FC236}">
                <a16:creationId xmlns:a16="http://schemas.microsoft.com/office/drawing/2014/main" id="{CBF5A310-1D4D-400E-8915-554BCA5870B6}"/>
              </a:ext>
            </a:extLst>
          </p:cNvPr>
          <p:cNvCxnSpPr/>
          <p:nvPr/>
        </p:nvCxnSpPr>
        <p:spPr>
          <a:xfrm flipH="1">
            <a:off x="4501989" y="5376809"/>
            <a:ext cx="468000" cy="0"/>
          </a:xfrm>
          <a:prstGeom prst="straightConnector1">
            <a:avLst/>
          </a:prstGeom>
          <a:ln w="381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Gerade Verbindung mit Pfeil 32">
            <a:extLst>
              <a:ext uri="{FF2B5EF4-FFF2-40B4-BE49-F238E27FC236}">
                <a16:creationId xmlns:a16="http://schemas.microsoft.com/office/drawing/2014/main" id="{090F11F1-7A31-4E61-A4DC-0193844C10C6}"/>
              </a:ext>
            </a:extLst>
          </p:cNvPr>
          <p:cNvCxnSpPr>
            <a:cxnSpLocks/>
          </p:cNvCxnSpPr>
          <p:nvPr/>
        </p:nvCxnSpPr>
        <p:spPr>
          <a:xfrm flipV="1">
            <a:off x="3212767" y="4797417"/>
            <a:ext cx="0" cy="216000"/>
          </a:xfrm>
          <a:prstGeom prst="straightConnector1">
            <a:avLst/>
          </a:prstGeom>
          <a:ln w="381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5" name="Gerade Verbindung mit Pfeil 34">
            <a:extLst>
              <a:ext uri="{FF2B5EF4-FFF2-40B4-BE49-F238E27FC236}">
                <a16:creationId xmlns:a16="http://schemas.microsoft.com/office/drawing/2014/main" id="{81D403D7-784A-4F18-928F-DAB0024F2701}"/>
              </a:ext>
            </a:extLst>
          </p:cNvPr>
          <p:cNvCxnSpPr>
            <a:cxnSpLocks/>
          </p:cNvCxnSpPr>
          <p:nvPr/>
        </p:nvCxnSpPr>
        <p:spPr>
          <a:xfrm flipV="1">
            <a:off x="3212767" y="3297224"/>
            <a:ext cx="0" cy="720000"/>
          </a:xfrm>
          <a:prstGeom prst="straightConnector1">
            <a:avLst/>
          </a:prstGeom>
          <a:ln w="381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Gerade Verbindung mit Pfeil 35">
            <a:extLst>
              <a:ext uri="{FF2B5EF4-FFF2-40B4-BE49-F238E27FC236}">
                <a16:creationId xmlns:a16="http://schemas.microsoft.com/office/drawing/2014/main" id="{CBE482C5-468A-4C41-8A6C-BD83DBA6C5E1}"/>
              </a:ext>
            </a:extLst>
          </p:cNvPr>
          <p:cNvCxnSpPr>
            <a:cxnSpLocks/>
          </p:cNvCxnSpPr>
          <p:nvPr/>
        </p:nvCxnSpPr>
        <p:spPr>
          <a:xfrm flipV="1">
            <a:off x="3222450" y="1889247"/>
            <a:ext cx="1649550" cy="753"/>
          </a:xfrm>
          <a:prstGeom prst="straightConnector1">
            <a:avLst/>
          </a:prstGeom>
          <a:ln w="381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Gerader Verbinder 39">
            <a:extLst>
              <a:ext uri="{FF2B5EF4-FFF2-40B4-BE49-F238E27FC236}">
                <a16:creationId xmlns:a16="http://schemas.microsoft.com/office/drawing/2014/main" id="{6485B357-B798-43CD-B4C4-8A0D8AE2332B}"/>
              </a:ext>
            </a:extLst>
          </p:cNvPr>
          <p:cNvCxnSpPr>
            <a:cxnSpLocks/>
          </p:cNvCxnSpPr>
          <p:nvPr/>
        </p:nvCxnSpPr>
        <p:spPr>
          <a:xfrm flipH="1">
            <a:off x="3212767" y="1872965"/>
            <a:ext cx="9683" cy="684000"/>
          </a:xfrm>
          <a:prstGeom prst="line">
            <a:avLst/>
          </a:prstGeom>
          <a:ln w="381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41" name="Pfeil: nach unten 40">
            <a:extLst>
              <a:ext uri="{FF2B5EF4-FFF2-40B4-BE49-F238E27FC236}">
                <a16:creationId xmlns:a16="http://schemas.microsoft.com/office/drawing/2014/main" id="{8F8597E9-8890-4E92-AB42-94DADF6A7F83}"/>
              </a:ext>
            </a:extLst>
          </p:cNvPr>
          <p:cNvSpPr/>
          <p:nvPr/>
        </p:nvSpPr>
        <p:spPr>
          <a:xfrm>
            <a:off x="5138247" y="3443673"/>
            <a:ext cx="939206" cy="540000"/>
          </a:xfrm>
          <a:prstGeom prst="down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a:p>
        </p:txBody>
      </p:sp>
      <p:sp>
        <p:nvSpPr>
          <p:cNvPr id="42" name="Pfeil: nach unten 41">
            <a:extLst>
              <a:ext uri="{FF2B5EF4-FFF2-40B4-BE49-F238E27FC236}">
                <a16:creationId xmlns:a16="http://schemas.microsoft.com/office/drawing/2014/main" id="{115347E6-146E-4033-B9C8-D0EEFAF6EBD6}"/>
              </a:ext>
            </a:extLst>
          </p:cNvPr>
          <p:cNvSpPr/>
          <p:nvPr/>
        </p:nvSpPr>
        <p:spPr>
          <a:xfrm rot="10800000">
            <a:off x="6075207" y="3127856"/>
            <a:ext cx="939206" cy="540000"/>
          </a:xfrm>
          <a:prstGeom prst="downArrow">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0224387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0E761C-4D3C-E812-D9B2-FBD3AFBDD5CC}"/>
              </a:ext>
            </a:extLst>
          </p:cNvPr>
          <p:cNvPicPr>
            <a:picLocks noChangeAspect="1"/>
          </p:cNvPicPr>
          <p:nvPr/>
        </p:nvPicPr>
        <p:blipFill>
          <a:blip r:embed="rId3"/>
          <a:stretch>
            <a:fillRect/>
          </a:stretch>
        </p:blipFill>
        <p:spPr>
          <a:xfrm>
            <a:off x="7381169" y="0"/>
            <a:ext cx="4913806" cy="6858000"/>
          </a:xfrm>
          <a:prstGeom prst="rect">
            <a:avLst/>
          </a:prstGeom>
        </p:spPr>
      </p:pic>
      <p:sp>
        <p:nvSpPr>
          <p:cNvPr id="8" name="Titel 7">
            <a:extLst>
              <a:ext uri="{FF2B5EF4-FFF2-40B4-BE49-F238E27FC236}">
                <a16:creationId xmlns:a16="http://schemas.microsoft.com/office/drawing/2014/main" id="{F703EF0F-C922-4183-9A2E-52353D6DCE2B}"/>
              </a:ext>
            </a:extLst>
          </p:cNvPr>
          <p:cNvSpPr>
            <a:spLocks noGrp="1"/>
          </p:cNvSpPr>
          <p:nvPr>
            <p:ph type="title"/>
          </p:nvPr>
        </p:nvSpPr>
        <p:spPr/>
        <p:txBody>
          <a:bodyPr/>
          <a:lstStyle/>
          <a:p>
            <a:r>
              <a:rPr lang="fr-CH"/>
              <a:t>Mandats pratiques</a:t>
            </a:r>
          </a:p>
        </p:txBody>
      </p:sp>
      <p:sp>
        <p:nvSpPr>
          <p:cNvPr id="9" name="Textplatzhalter 8">
            <a:extLst>
              <a:ext uri="{FF2B5EF4-FFF2-40B4-BE49-F238E27FC236}">
                <a16:creationId xmlns:a16="http://schemas.microsoft.com/office/drawing/2014/main" id="{21A8D0F0-1E8D-43BC-8CF5-8B573B92637B}"/>
              </a:ext>
            </a:extLst>
          </p:cNvPr>
          <p:cNvSpPr>
            <a:spLocks noGrp="1"/>
          </p:cNvSpPr>
          <p:nvPr>
            <p:ph type="body" sz="quarter" idx="11"/>
          </p:nvPr>
        </p:nvSpPr>
        <p:spPr>
          <a:xfrm>
            <a:off x="720001" y="1224000"/>
            <a:ext cx="7089469" cy="4680000"/>
          </a:xfrm>
        </p:spPr>
        <p:txBody>
          <a:bodyPr/>
          <a:lstStyle/>
          <a:p>
            <a:pPr marL="285750" indent="-285750">
              <a:buFont typeface="Arial" panose="020B0604020202020204" pitchFamily="34" charset="0"/>
              <a:buChar char="•"/>
            </a:pPr>
            <a:r>
              <a:rPr lang="fr-CH"/>
              <a:t>Élément central pour le pilotage de la formation</a:t>
            </a:r>
          </a:p>
          <a:p>
            <a:pPr marL="285750" indent="-285750">
              <a:buFont typeface="Arial" panose="020B0604020202020204" pitchFamily="34" charset="0"/>
              <a:buChar char="•"/>
            </a:pPr>
            <a:r>
              <a:rPr lang="fr-CH"/>
              <a:t>Le formateur/La formatrice donne l’impulsion pour la mise en œuvre des mandats pratiques et définit les conditions-cadres</a:t>
            </a:r>
          </a:p>
          <a:p>
            <a:pPr marL="285750" indent="-285750">
              <a:buFont typeface="Arial" panose="020B0604020202020204" pitchFamily="34" charset="0"/>
              <a:buChar char="•"/>
            </a:pPr>
            <a:r>
              <a:rPr lang="fr-CH"/>
              <a:t>Les apprenti-e-s documentent leur démarche, leurs résultats et leurs conclusions dans le dossier de formation en ligne</a:t>
            </a:r>
          </a:p>
          <a:p>
            <a:pPr marL="285750" indent="-285750">
              <a:buFont typeface="Arial" panose="020B0604020202020204" pitchFamily="34" charset="0"/>
              <a:buChar char="•"/>
            </a:pPr>
            <a:r>
              <a:rPr lang="fr-CH"/>
              <a:t>Au total, 64 mandats pratiques répartis sur les trois années d’apprentissage</a:t>
            </a:r>
          </a:p>
        </p:txBody>
      </p:sp>
      <p:sp>
        <p:nvSpPr>
          <p:cNvPr id="4" name="Foliennummernplatzhalter 3">
            <a:extLst>
              <a:ext uri="{FF2B5EF4-FFF2-40B4-BE49-F238E27FC236}">
                <a16:creationId xmlns:a16="http://schemas.microsoft.com/office/drawing/2014/main" id="{BD656B50-3984-4C26-9817-6A09B79BB384}"/>
              </a:ext>
            </a:extLst>
          </p:cNvPr>
          <p:cNvSpPr>
            <a:spLocks noGrp="1"/>
          </p:cNvSpPr>
          <p:nvPr>
            <p:ph type="sldNum" sz="quarter" idx="4"/>
          </p:nvPr>
        </p:nvSpPr>
        <p:spPr/>
        <p:txBody>
          <a:bodyPr/>
          <a:lstStyle/>
          <a:p>
            <a:fld id="{208DA8C3-C42B-9A42-8EE5-4A20E5B7F456}" type="slidenum">
              <a:rPr lang="de-CH" smtClean="0"/>
              <a:pPr/>
              <a:t>17</a:t>
            </a:fld>
            <a:endParaRPr lang="de-CH"/>
          </a:p>
        </p:txBody>
      </p:sp>
      <p:pic>
        <p:nvPicPr>
          <p:cNvPr id="2" name="Grafik 1">
            <a:extLst>
              <a:ext uri="{FF2B5EF4-FFF2-40B4-BE49-F238E27FC236}">
                <a16:creationId xmlns:a16="http://schemas.microsoft.com/office/drawing/2014/main" id="{E52B7BA7-E7A0-8C64-4E3C-C0BCCDBF3FE5}"/>
              </a:ext>
            </a:extLst>
          </p:cNvPr>
          <p:cNvPicPr>
            <a:picLocks noChangeAspect="1"/>
          </p:cNvPicPr>
          <p:nvPr/>
        </p:nvPicPr>
        <p:blipFill>
          <a:blip r:embed="rId4"/>
          <a:stretch>
            <a:fillRect/>
          </a:stretch>
        </p:blipFill>
        <p:spPr>
          <a:xfrm>
            <a:off x="720001" y="3024000"/>
            <a:ext cx="5120000" cy="2880000"/>
          </a:xfrm>
          <a:prstGeom prst="rect">
            <a:avLst/>
          </a:prstGeom>
          <a:ln>
            <a:solidFill>
              <a:srgbClr val="002060"/>
            </a:solidFill>
          </a:ln>
        </p:spPr>
      </p:pic>
    </p:spTree>
    <p:extLst>
      <p:ext uri="{BB962C8B-B14F-4D97-AF65-F5344CB8AC3E}">
        <p14:creationId xmlns:p14="http://schemas.microsoft.com/office/powerpoint/2010/main" val="241041012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703EF0F-C922-4183-9A2E-52353D6DCE2B}"/>
              </a:ext>
            </a:extLst>
          </p:cNvPr>
          <p:cNvSpPr>
            <a:spLocks noGrp="1"/>
          </p:cNvSpPr>
          <p:nvPr>
            <p:ph type="title"/>
          </p:nvPr>
        </p:nvSpPr>
        <p:spPr/>
        <p:txBody>
          <a:bodyPr/>
          <a:lstStyle/>
          <a:p>
            <a:r>
              <a:rPr lang="fr-CH"/>
              <a:t>Grilles de compétences</a:t>
            </a:r>
          </a:p>
        </p:txBody>
      </p:sp>
      <p:sp>
        <p:nvSpPr>
          <p:cNvPr id="9" name="Textplatzhalter 8">
            <a:extLst>
              <a:ext uri="{FF2B5EF4-FFF2-40B4-BE49-F238E27FC236}">
                <a16:creationId xmlns:a16="http://schemas.microsoft.com/office/drawing/2014/main" id="{21A8D0F0-1E8D-43BC-8CF5-8B573B92637B}"/>
              </a:ext>
            </a:extLst>
          </p:cNvPr>
          <p:cNvSpPr>
            <a:spLocks noGrp="1"/>
          </p:cNvSpPr>
          <p:nvPr>
            <p:ph type="body" sz="quarter" idx="11"/>
          </p:nvPr>
        </p:nvSpPr>
        <p:spPr>
          <a:xfrm>
            <a:off x="720000" y="1224000"/>
            <a:ext cx="6300000" cy="4680000"/>
          </a:xfrm>
        </p:spPr>
        <p:txBody>
          <a:bodyPr/>
          <a:lstStyle/>
          <a:p>
            <a:pPr marL="285750" indent="-285750">
              <a:buFont typeface="Arial" panose="020B0604020202020204" pitchFamily="34" charset="0"/>
              <a:buChar char="•"/>
            </a:pPr>
            <a:r>
              <a:rPr lang="fr-CH"/>
              <a:t>Une auto-évaluation et une évaluation externe par semestre sur la base de questions directrices et de critères de compétence prédéfinis</a:t>
            </a:r>
          </a:p>
          <a:p>
            <a:pPr marL="285750" indent="-285750">
              <a:buFont typeface="Arial" panose="020B0604020202020204" pitchFamily="34" charset="0"/>
              <a:buChar char="•"/>
            </a:pPr>
            <a:r>
              <a:rPr lang="fr-CH"/>
              <a:t>Se basent sur les mandats pratiques</a:t>
            </a:r>
          </a:p>
          <a:p>
            <a:pPr marL="285750" indent="-285750">
              <a:buFont typeface="Arial" panose="020B0604020202020204" pitchFamily="34" charset="0"/>
              <a:buChar char="•"/>
            </a:pPr>
            <a:r>
              <a:rPr lang="fr-CH"/>
              <a:t>Les résultats sont pris en compte dans les entretiens de qualification</a:t>
            </a:r>
          </a:p>
        </p:txBody>
      </p:sp>
      <p:sp>
        <p:nvSpPr>
          <p:cNvPr id="4" name="Foliennummernplatzhalter 3">
            <a:extLst>
              <a:ext uri="{FF2B5EF4-FFF2-40B4-BE49-F238E27FC236}">
                <a16:creationId xmlns:a16="http://schemas.microsoft.com/office/drawing/2014/main" id="{BD656B50-3984-4C26-9817-6A09B79BB384}"/>
              </a:ext>
            </a:extLst>
          </p:cNvPr>
          <p:cNvSpPr>
            <a:spLocks noGrp="1"/>
          </p:cNvSpPr>
          <p:nvPr>
            <p:ph type="sldNum" sz="quarter" idx="4"/>
          </p:nvPr>
        </p:nvSpPr>
        <p:spPr/>
        <p:txBody>
          <a:bodyPr/>
          <a:lstStyle/>
          <a:p>
            <a:fld id="{208DA8C3-C42B-9A42-8EE5-4A20E5B7F456}" type="slidenum">
              <a:rPr lang="de-CH" smtClean="0"/>
              <a:pPr/>
              <a:t>18</a:t>
            </a:fld>
            <a:endParaRPr lang="de-CH"/>
          </a:p>
        </p:txBody>
      </p:sp>
      <p:pic>
        <p:nvPicPr>
          <p:cNvPr id="2" name="Grafik 1">
            <a:extLst>
              <a:ext uri="{FF2B5EF4-FFF2-40B4-BE49-F238E27FC236}">
                <a16:creationId xmlns:a16="http://schemas.microsoft.com/office/drawing/2014/main" id="{4CF48DA5-FBDD-69CC-67E9-DF856C663765}"/>
              </a:ext>
            </a:extLst>
          </p:cNvPr>
          <p:cNvPicPr>
            <a:picLocks noChangeAspect="1"/>
          </p:cNvPicPr>
          <p:nvPr/>
        </p:nvPicPr>
        <p:blipFill>
          <a:blip r:embed="rId3"/>
          <a:stretch>
            <a:fillRect/>
          </a:stretch>
        </p:blipFill>
        <p:spPr>
          <a:xfrm>
            <a:off x="720000" y="3024000"/>
            <a:ext cx="5120000" cy="2880000"/>
          </a:xfrm>
          <a:prstGeom prst="rect">
            <a:avLst/>
          </a:prstGeom>
          <a:ln>
            <a:solidFill>
              <a:srgbClr val="002060"/>
            </a:solidFill>
          </a:ln>
        </p:spPr>
      </p:pic>
      <p:pic>
        <p:nvPicPr>
          <p:cNvPr id="7" name="Grafik 6">
            <a:extLst>
              <a:ext uri="{FF2B5EF4-FFF2-40B4-BE49-F238E27FC236}">
                <a16:creationId xmlns:a16="http://schemas.microsoft.com/office/drawing/2014/main" id="{03B6B47F-8698-0974-D859-9C7A4A7FDF6F}"/>
              </a:ext>
            </a:extLst>
          </p:cNvPr>
          <p:cNvPicPr>
            <a:picLocks noChangeAspect="1"/>
          </p:cNvPicPr>
          <p:nvPr/>
        </p:nvPicPr>
        <p:blipFill>
          <a:blip r:embed="rId4"/>
          <a:stretch>
            <a:fillRect/>
          </a:stretch>
        </p:blipFill>
        <p:spPr>
          <a:xfrm>
            <a:off x="7405772" y="239114"/>
            <a:ext cx="4427428" cy="2695498"/>
          </a:xfrm>
          <a:prstGeom prst="rect">
            <a:avLst/>
          </a:prstGeom>
          <a:ln>
            <a:solidFill>
              <a:schemeClr val="tx1"/>
            </a:solidFill>
          </a:ln>
        </p:spPr>
      </p:pic>
      <p:pic>
        <p:nvPicPr>
          <p:cNvPr id="11" name="Grafik 10">
            <a:extLst>
              <a:ext uri="{FF2B5EF4-FFF2-40B4-BE49-F238E27FC236}">
                <a16:creationId xmlns:a16="http://schemas.microsoft.com/office/drawing/2014/main" id="{F798F100-D99D-2D6D-3179-CB3B6C55E112}"/>
              </a:ext>
            </a:extLst>
          </p:cNvPr>
          <p:cNvPicPr>
            <a:picLocks noChangeAspect="1"/>
          </p:cNvPicPr>
          <p:nvPr/>
        </p:nvPicPr>
        <p:blipFill>
          <a:blip r:embed="rId5"/>
          <a:stretch>
            <a:fillRect/>
          </a:stretch>
        </p:blipFill>
        <p:spPr>
          <a:xfrm>
            <a:off x="7382421" y="3023999"/>
            <a:ext cx="4450779" cy="3747363"/>
          </a:xfrm>
          <a:prstGeom prst="rect">
            <a:avLst/>
          </a:prstGeom>
          <a:ln>
            <a:solidFill>
              <a:schemeClr val="tx1"/>
            </a:solidFill>
          </a:ln>
        </p:spPr>
      </p:pic>
    </p:spTree>
    <p:extLst>
      <p:ext uri="{BB962C8B-B14F-4D97-AF65-F5344CB8AC3E}">
        <p14:creationId xmlns:p14="http://schemas.microsoft.com/office/powerpoint/2010/main" val="327932785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703EF0F-C922-4183-9A2E-52353D6DCE2B}"/>
              </a:ext>
            </a:extLst>
          </p:cNvPr>
          <p:cNvSpPr>
            <a:spLocks noGrp="1"/>
          </p:cNvSpPr>
          <p:nvPr>
            <p:ph type="title"/>
          </p:nvPr>
        </p:nvSpPr>
        <p:spPr/>
        <p:txBody>
          <a:bodyPr/>
          <a:lstStyle/>
          <a:p>
            <a:r>
              <a:rPr lang="fr-CH"/>
              <a:t>Entretien de qualification</a:t>
            </a:r>
          </a:p>
        </p:txBody>
      </p:sp>
      <p:sp>
        <p:nvSpPr>
          <p:cNvPr id="9" name="Textplatzhalter 8">
            <a:extLst>
              <a:ext uri="{FF2B5EF4-FFF2-40B4-BE49-F238E27FC236}">
                <a16:creationId xmlns:a16="http://schemas.microsoft.com/office/drawing/2014/main" id="{21A8D0F0-1E8D-43BC-8CF5-8B573B92637B}"/>
              </a:ext>
            </a:extLst>
          </p:cNvPr>
          <p:cNvSpPr>
            <a:spLocks noGrp="1"/>
          </p:cNvSpPr>
          <p:nvPr>
            <p:ph type="body" sz="quarter" idx="11"/>
          </p:nvPr>
        </p:nvSpPr>
        <p:spPr>
          <a:xfrm>
            <a:off x="720001" y="1224000"/>
            <a:ext cx="11113199" cy="4680000"/>
          </a:xfrm>
        </p:spPr>
        <p:txBody>
          <a:bodyPr/>
          <a:lstStyle/>
          <a:p>
            <a:pPr marL="285750" indent="-285750">
              <a:buFont typeface="Arial" panose="020B0604020202020204" pitchFamily="34" charset="0"/>
              <a:buChar char="•"/>
            </a:pPr>
            <a:r>
              <a:rPr lang="fr-CH"/>
              <a:t>Un entretien de qualification par semestre pour évaluer le niveau de compétences et les prestations</a:t>
            </a:r>
          </a:p>
          <a:p>
            <a:pPr marL="285750" indent="-285750">
              <a:buFont typeface="Arial" panose="020B0604020202020204" pitchFamily="34" charset="0"/>
              <a:buChar char="•"/>
            </a:pPr>
            <a:r>
              <a:rPr lang="fr-CH"/>
              <a:t>Accent sur les points forts et le potentiel d’optimisation</a:t>
            </a:r>
          </a:p>
          <a:p>
            <a:pPr marL="285750" indent="-285750">
              <a:buFont typeface="Arial" panose="020B0604020202020204" pitchFamily="34" charset="0"/>
              <a:buChar char="•"/>
            </a:pPr>
            <a:r>
              <a:rPr lang="fr-CH"/>
              <a:t>Les résultats sont consignés dans le rapport de formation et sont pris en compte dans la note d’expérience de l’entreprise</a:t>
            </a:r>
          </a:p>
        </p:txBody>
      </p:sp>
      <p:sp>
        <p:nvSpPr>
          <p:cNvPr id="4" name="Foliennummernplatzhalter 3">
            <a:extLst>
              <a:ext uri="{FF2B5EF4-FFF2-40B4-BE49-F238E27FC236}">
                <a16:creationId xmlns:a16="http://schemas.microsoft.com/office/drawing/2014/main" id="{BD656B50-3984-4C26-9817-6A09B79BB384}"/>
              </a:ext>
            </a:extLst>
          </p:cNvPr>
          <p:cNvSpPr>
            <a:spLocks noGrp="1"/>
          </p:cNvSpPr>
          <p:nvPr>
            <p:ph type="sldNum" sz="quarter" idx="4"/>
          </p:nvPr>
        </p:nvSpPr>
        <p:spPr/>
        <p:txBody>
          <a:bodyPr/>
          <a:lstStyle/>
          <a:p>
            <a:fld id="{208DA8C3-C42B-9A42-8EE5-4A20E5B7F456}" type="slidenum">
              <a:rPr lang="de-CH" smtClean="0"/>
              <a:pPr/>
              <a:t>19</a:t>
            </a:fld>
            <a:endParaRPr lang="de-CH"/>
          </a:p>
        </p:txBody>
      </p:sp>
      <p:pic>
        <p:nvPicPr>
          <p:cNvPr id="3" name="Grafik 2">
            <a:extLst>
              <a:ext uri="{FF2B5EF4-FFF2-40B4-BE49-F238E27FC236}">
                <a16:creationId xmlns:a16="http://schemas.microsoft.com/office/drawing/2014/main" id="{A0BCED0F-375F-8D83-D55E-2BE77D0FED12}"/>
              </a:ext>
            </a:extLst>
          </p:cNvPr>
          <p:cNvPicPr>
            <a:picLocks noChangeAspect="1"/>
          </p:cNvPicPr>
          <p:nvPr/>
        </p:nvPicPr>
        <p:blipFill>
          <a:blip r:embed="rId3"/>
          <a:stretch>
            <a:fillRect/>
          </a:stretch>
        </p:blipFill>
        <p:spPr>
          <a:xfrm>
            <a:off x="5736672" y="2474703"/>
            <a:ext cx="6096528" cy="3429297"/>
          </a:xfrm>
          <a:prstGeom prst="rect">
            <a:avLst/>
          </a:prstGeom>
          <a:solidFill>
            <a:schemeClr val="accent2"/>
          </a:solidFill>
          <a:ln>
            <a:solidFill>
              <a:srgbClr val="002060"/>
            </a:solidFill>
          </a:ln>
        </p:spPr>
      </p:pic>
    </p:spTree>
    <p:extLst>
      <p:ext uri="{BB962C8B-B14F-4D97-AF65-F5344CB8AC3E}">
        <p14:creationId xmlns:p14="http://schemas.microsoft.com/office/powerpoint/2010/main" val="114512766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4219D-2A88-4147-8136-DA674DCA4706}"/>
              </a:ext>
            </a:extLst>
          </p:cNvPr>
          <p:cNvSpPr>
            <a:spLocks noGrp="1"/>
          </p:cNvSpPr>
          <p:nvPr>
            <p:ph type="title"/>
          </p:nvPr>
        </p:nvSpPr>
        <p:spPr/>
        <p:txBody>
          <a:bodyPr/>
          <a:lstStyle/>
          <a:p>
            <a:r>
              <a:rPr lang="fr-CH"/>
              <a:t>Vue d’ensemble des compétences opérationnelles des employées et employés de commerce CFC</a:t>
            </a:r>
          </a:p>
        </p:txBody>
      </p:sp>
      <p:graphicFrame>
        <p:nvGraphicFramePr>
          <p:cNvPr id="5" name="Tabelle 5">
            <a:extLst>
              <a:ext uri="{FF2B5EF4-FFF2-40B4-BE49-F238E27FC236}">
                <a16:creationId xmlns:a16="http://schemas.microsoft.com/office/drawing/2014/main" id="{28C365F2-7856-4962-A8A4-6285620A5D3A}"/>
              </a:ext>
            </a:extLst>
          </p:cNvPr>
          <p:cNvGraphicFramePr>
            <a:graphicFrameLocks noGrp="1"/>
          </p:cNvGraphicFramePr>
          <p:nvPr>
            <p:ph sz="quarter" idx="13"/>
            <p:extLst>
              <p:ext uri="{D42A27DB-BD31-4B8C-83A1-F6EECF244321}">
                <p14:modId xmlns:p14="http://schemas.microsoft.com/office/powerpoint/2010/main" val="1845894355"/>
              </p:ext>
            </p:extLst>
          </p:nvPr>
        </p:nvGraphicFramePr>
        <p:xfrm>
          <a:off x="720000" y="1423440"/>
          <a:ext cx="11216560" cy="4409640"/>
        </p:xfrm>
        <a:graphic>
          <a:graphicData uri="http://schemas.openxmlformats.org/drawingml/2006/table">
            <a:tbl>
              <a:tblPr firstRow="1" bandRow="1">
                <a:tableStyleId>{93296810-A885-4BE3-A3E7-6D5BEEA58F35}</a:tableStyleId>
              </a:tblPr>
              <a:tblGrid>
                <a:gridCol w="208280">
                  <a:extLst>
                    <a:ext uri="{9D8B030D-6E8A-4147-A177-3AD203B41FA5}">
                      <a16:colId xmlns:a16="http://schemas.microsoft.com/office/drawing/2014/main" val="1378759307"/>
                    </a:ext>
                  </a:extLst>
                </a:gridCol>
                <a:gridCol w="1512000">
                  <a:extLst>
                    <a:ext uri="{9D8B030D-6E8A-4147-A177-3AD203B41FA5}">
                      <a16:colId xmlns:a16="http://schemas.microsoft.com/office/drawing/2014/main" val="2580181904"/>
                    </a:ext>
                  </a:extLst>
                </a:gridCol>
                <a:gridCol w="208280">
                  <a:extLst>
                    <a:ext uri="{9D8B030D-6E8A-4147-A177-3AD203B41FA5}">
                      <a16:colId xmlns:a16="http://schemas.microsoft.com/office/drawing/2014/main" val="847844139"/>
                    </a:ext>
                  </a:extLst>
                </a:gridCol>
                <a:gridCol w="1548000">
                  <a:extLst>
                    <a:ext uri="{9D8B030D-6E8A-4147-A177-3AD203B41FA5}">
                      <a16:colId xmlns:a16="http://schemas.microsoft.com/office/drawing/2014/main" val="3628923376"/>
                    </a:ext>
                  </a:extLst>
                </a:gridCol>
                <a:gridCol w="1548000">
                  <a:extLst>
                    <a:ext uri="{9D8B030D-6E8A-4147-A177-3AD203B41FA5}">
                      <a16:colId xmlns:a16="http://schemas.microsoft.com/office/drawing/2014/main" val="2184606412"/>
                    </a:ext>
                  </a:extLst>
                </a:gridCol>
                <a:gridCol w="1548000">
                  <a:extLst>
                    <a:ext uri="{9D8B030D-6E8A-4147-A177-3AD203B41FA5}">
                      <a16:colId xmlns:a16="http://schemas.microsoft.com/office/drawing/2014/main" val="2743888381"/>
                    </a:ext>
                  </a:extLst>
                </a:gridCol>
                <a:gridCol w="1548000">
                  <a:extLst>
                    <a:ext uri="{9D8B030D-6E8A-4147-A177-3AD203B41FA5}">
                      <a16:colId xmlns:a16="http://schemas.microsoft.com/office/drawing/2014/main" val="3554791741"/>
                    </a:ext>
                  </a:extLst>
                </a:gridCol>
                <a:gridCol w="1548000">
                  <a:extLst>
                    <a:ext uri="{9D8B030D-6E8A-4147-A177-3AD203B41FA5}">
                      <a16:colId xmlns:a16="http://schemas.microsoft.com/office/drawing/2014/main" val="2649513055"/>
                    </a:ext>
                  </a:extLst>
                </a:gridCol>
                <a:gridCol w="1548000">
                  <a:extLst>
                    <a:ext uri="{9D8B030D-6E8A-4147-A177-3AD203B41FA5}">
                      <a16:colId xmlns:a16="http://schemas.microsoft.com/office/drawing/2014/main" val="2468132966"/>
                    </a:ext>
                  </a:extLst>
                </a:gridCol>
              </a:tblGrid>
              <a:tr h="345003">
                <a:tc gridSpan="2">
                  <a:txBody>
                    <a:bodyPr/>
                    <a:lstStyle/>
                    <a:p>
                      <a:r>
                        <a:rPr lang="fr-CH" sz="900"/>
                        <a:t>Domaines de compétences opérationnelles</a:t>
                      </a:r>
                    </a:p>
                  </a:txBody>
                  <a:tcPr marL="36000" marR="36000" marT="36000" marB="36000"/>
                </a:tc>
                <a:tc hMerge="1">
                  <a:txBody>
                    <a:bodyPr/>
                    <a:lstStyle/>
                    <a:p>
                      <a:endParaRPr lang="de-CH" sz="1200"/>
                    </a:p>
                  </a:txBody>
                  <a:tcPr/>
                </a:tc>
                <a:tc>
                  <a:txBody>
                    <a:bodyPr/>
                    <a:lstStyle/>
                    <a:p>
                      <a:endParaRPr lang="de-CH" sz="900"/>
                    </a:p>
                  </a:txBody>
                  <a:tcPr marL="36000" marR="36000" marT="36000" marB="36000">
                    <a:solidFill>
                      <a:schemeClr val="bg1"/>
                    </a:solidFill>
                  </a:tcPr>
                </a:tc>
                <a:tc gridSpan="6">
                  <a:txBody>
                    <a:bodyPr/>
                    <a:lstStyle/>
                    <a:p>
                      <a:r>
                        <a:rPr lang="fr-CH" sz="900"/>
                        <a:t>Compétences opérationnelles</a:t>
                      </a:r>
                    </a:p>
                  </a:txBody>
                  <a:tcPr marL="36000" marR="36000" marT="36000" marB="36000">
                    <a:solidFill>
                      <a:schemeClr val="accent5"/>
                    </a:solidFill>
                  </a:tcPr>
                </a:tc>
                <a:tc hMerge="1">
                  <a:txBody>
                    <a:bodyPr/>
                    <a:lstStyle/>
                    <a:p>
                      <a:endParaRPr lang="de-CH" sz="1200"/>
                    </a:p>
                  </a:txBody>
                  <a:tcPr/>
                </a:tc>
                <a:tc hMerge="1">
                  <a:txBody>
                    <a:bodyPr/>
                    <a:lstStyle/>
                    <a:p>
                      <a:endParaRPr lang="de-CH" sz="1200"/>
                    </a:p>
                  </a:txBody>
                  <a:tcPr/>
                </a:tc>
                <a:tc hMerge="1">
                  <a:txBody>
                    <a:bodyPr/>
                    <a:lstStyle/>
                    <a:p>
                      <a:endParaRPr lang="de-CH" sz="1200"/>
                    </a:p>
                  </a:txBody>
                  <a:tcPr/>
                </a:tc>
                <a:tc hMerge="1">
                  <a:txBody>
                    <a:bodyPr/>
                    <a:lstStyle/>
                    <a:p>
                      <a:endParaRPr lang="de-CH" sz="1200"/>
                    </a:p>
                  </a:txBody>
                  <a:tcPr>
                    <a:solidFill>
                      <a:schemeClr val="accent5"/>
                    </a:solidFill>
                  </a:tcPr>
                </a:tc>
                <a:tc hMerge="1">
                  <a:txBody>
                    <a:bodyPr/>
                    <a:lstStyle/>
                    <a:p>
                      <a:endParaRPr lang="de-CH" sz="1200"/>
                    </a:p>
                  </a:txBody>
                  <a:tcPr>
                    <a:solidFill>
                      <a:schemeClr val="accent5"/>
                    </a:solidFill>
                  </a:tcPr>
                </a:tc>
                <a:extLst>
                  <a:ext uri="{0D108BD9-81ED-4DB2-BD59-A6C34878D82A}">
                    <a16:rowId xmlns:a16="http://schemas.microsoft.com/office/drawing/2014/main" val="354337045"/>
                  </a:ext>
                </a:extLst>
              </a:tr>
              <a:tr h="468000">
                <a:tc>
                  <a:txBody>
                    <a:bodyPr/>
                    <a:lstStyle/>
                    <a:p>
                      <a:r>
                        <a:rPr lang="fr-CH" sz="900" b="1"/>
                        <a:t>a</a:t>
                      </a:r>
                    </a:p>
                  </a:txBody>
                  <a:tcPr marL="36000" marR="36000" marT="36000" marB="36000"/>
                </a:tc>
                <a:tc>
                  <a:txBody>
                    <a:bodyPr/>
                    <a:lstStyle/>
                    <a:p>
                      <a:r>
                        <a:rPr lang="fr-CH" sz="900"/>
                        <a:t>Travail au sein de structures d’activité et d’organisation dynamiques</a:t>
                      </a:r>
                    </a:p>
                  </a:txBody>
                  <a:tcPr marL="36000" marR="36000" marT="36000" marB="36000"/>
                </a:tc>
                <a:tc>
                  <a:txBody>
                    <a:bodyPr/>
                    <a:lstStyle/>
                    <a:p>
                      <a:endParaRPr lang="de-CH" sz="900"/>
                    </a:p>
                  </a:txBody>
                  <a:tcPr marL="36000" marR="36000" marT="36000" marB="36000">
                    <a:solidFill>
                      <a:schemeClr val="bg1"/>
                    </a:solidFill>
                  </a:tcPr>
                </a:tc>
                <a:tc>
                  <a:txBody>
                    <a:bodyPr/>
                    <a:lstStyle/>
                    <a:p>
                      <a:r>
                        <a:rPr lang="fr-CH" sz="900" b="1"/>
                        <a:t>a1</a:t>
                      </a:r>
                      <a:r>
                        <a:rPr lang="fr-CH" sz="900" b="0"/>
                        <a:t> : Examiner et développer des compétences commerciales</a:t>
                      </a:r>
                    </a:p>
                  </a:txBody>
                  <a:tcPr marL="36000" marR="36000" marT="36000" marB="36000"/>
                </a:tc>
                <a:tc>
                  <a:txBody>
                    <a:bodyPr/>
                    <a:lstStyle/>
                    <a:p>
                      <a:r>
                        <a:rPr lang="fr-CH" sz="900" b="1"/>
                        <a:t>a2</a:t>
                      </a:r>
                      <a:r>
                        <a:rPr lang="fr-CH" sz="900"/>
                        <a:t> : Développer et utiliser des réseaux propres au domaine commercial</a:t>
                      </a:r>
                    </a:p>
                  </a:txBody>
                  <a:tcPr marL="36000" marR="36000" marT="36000" marB="36000"/>
                </a:tc>
                <a:tc>
                  <a:txBody>
                    <a:bodyPr/>
                    <a:lstStyle/>
                    <a:p>
                      <a:r>
                        <a:rPr lang="fr-CH" sz="900" b="1"/>
                        <a:t>a3</a:t>
                      </a:r>
                      <a:r>
                        <a:rPr lang="fr-CH" sz="900"/>
                        <a:t> : Recevoir et exécuter des mandats propres au domaine commercial</a:t>
                      </a:r>
                    </a:p>
                  </a:txBody>
                  <a:tcPr marL="36000" marR="36000" marT="36000" marB="36000"/>
                </a:tc>
                <a:tc>
                  <a:txBody>
                    <a:bodyPr/>
                    <a:lstStyle/>
                    <a:p>
                      <a:r>
                        <a:rPr lang="fr-CH" sz="900" b="1"/>
                        <a:t>a4</a:t>
                      </a:r>
                      <a:r>
                        <a:rPr lang="fr-CH" sz="900"/>
                        <a:t> : Agir de manière responsable dans la société</a:t>
                      </a:r>
                    </a:p>
                  </a:txBody>
                  <a:tcPr marL="36000" marR="36000" marT="36000" marB="36000"/>
                </a:tc>
                <a:tc>
                  <a:txBody>
                    <a:bodyPr/>
                    <a:lstStyle/>
                    <a:p>
                      <a:r>
                        <a:rPr lang="fr-CH" sz="900" b="1"/>
                        <a:t>a5</a:t>
                      </a:r>
                      <a:r>
                        <a:rPr lang="fr-CH" sz="900"/>
                        <a:t> : Intégrer des questions politiques et une approche culturelle dans ses actions</a:t>
                      </a:r>
                    </a:p>
                  </a:txBody>
                  <a:tcPr marL="36000" marR="36000" marT="36000" marB="36000"/>
                </a:tc>
                <a:tc>
                  <a:txBody>
                    <a:bodyPr/>
                    <a:lstStyle/>
                    <a:p>
                      <a:endParaRPr lang="de-CH" sz="900" b="0"/>
                    </a:p>
                  </a:txBody>
                  <a:tcPr marL="36000" marR="36000" marT="36000" marB="36000"/>
                </a:tc>
                <a:extLst>
                  <a:ext uri="{0D108BD9-81ED-4DB2-BD59-A6C34878D82A}">
                    <a16:rowId xmlns:a16="http://schemas.microsoft.com/office/drawing/2014/main" val="1958647339"/>
                  </a:ext>
                </a:extLst>
              </a:tr>
              <a:tr h="864000">
                <a:tc>
                  <a:txBody>
                    <a:bodyPr/>
                    <a:lstStyle/>
                    <a:p>
                      <a:r>
                        <a:rPr lang="fr-CH" sz="900" b="1"/>
                        <a:t>b</a:t>
                      </a:r>
                    </a:p>
                  </a:txBody>
                  <a:tcPr marL="36000" marR="36000" marT="36000" marB="36000"/>
                </a:tc>
                <a:tc>
                  <a:txBody>
                    <a:bodyPr/>
                    <a:lstStyle/>
                    <a:p>
                      <a:r>
                        <a:rPr lang="fr-CH" sz="900"/>
                        <a:t>Interaction dans un milieu de travail interconnecté</a:t>
                      </a:r>
                    </a:p>
                  </a:txBody>
                  <a:tcPr marL="36000" marR="36000" marT="36000" marB="36000"/>
                </a:tc>
                <a:tc>
                  <a:txBody>
                    <a:bodyPr/>
                    <a:lstStyle/>
                    <a:p>
                      <a:endParaRPr lang="de-CH" sz="900"/>
                    </a:p>
                  </a:txBody>
                  <a:tcPr marL="36000" marR="36000" marT="36000" marB="36000">
                    <a:solidFill>
                      <a:schemeClr val="bg1"/>
                    </a:solidFill>
                  </a:tcPr>
                </a:tc>
                <a:tc>
                  <a:txBody>
                    <a:bodyPr/>
                    <a:lstStyle/>
                    <a:p>
                      <a:r>
                        <a:rPr lang="fr-CH" sz="900" b="1"/>
                        <a:t>b1</a:t>
                      </a:r>
                      <a:r>
                        <a:rPr lang="fr-CH" sz="900"/>
                        <a:t> : Collaborer et communiquer dans différentes équipes pour accomplir des mandats propres au domaine commercial</a:t>
                      </a:r>
                    </a:p>
                  </a:txBody>
                  <a:tcPr marL="36000" marR="36000" marT="36000" marB="36000"/>
                </a:tc>
                <a:tc>
                  <a:txBody>
                    <a:bodyPr/>
                    <a:lstStyle/>
                    <a:p>
                      <a:r>
                        <a:rPr lang="fr-CH" sz="900" b="1"/>
                        <a:t>b2</a:t>
                      </a:r>
                      <a:r>
                        <a:rPr lang="fr-CH" sz="900"/>
                        <a:t> : Coordonner les interfaces dans les processus en entreprise</a:t>
                      </a:r>
                    </a:p>
                  </a:txBody>
                  <a:tcPr marL="36000" marR="36000" marT="36000" marB="36000"/>
                </a:tc>
                <a:tc>
                  <a:txBody>
                    <a:bodyPr/>
                    <a:lstStyle/>
                    <a:p>
                      <a:r>
                        <a:rPr lang="fr-CH" sz="900" b="1"/>
                        <a:t>b3</a:t>
                      </a:r>
                      <a:r>
                        <a:rPr lang="fr-CH" sz="900"/>
                        <a:t> : Participer aux discussions économiques</a:t>
                      </a:r>
                    </a:p>
                  </a:txBody>
                  <a:tcPr marL="36000" marR="36000" marT="36000" marB="36000"/>
                </a:tc>
                <a:tc>
                  <a:txBody>
                    <a:bodyPr/>
                    <a:lstStyle/>
                    <a:p>
                      <a:r>
                        <a:rPr lang="fr-CH" sz="900" b="1"/>
                        <a:t>b4</a:t>
                      </a:r>
                      <a:r>
                        <a:rPr lang="fr-CH" sz="900"/>
                        <a:t> : Exécuter des tâches de gestion de projets propres au domaine commercial et traiter des projets partiels</a:t>
                      </a:r>
                    </a:p>
                  </a:txBody>
                  <a:tcPr marL="36000" marR="36000" marT="36000" marB="36000"/>
                </a:tc>
                <a:tc>
                  <a:txBody>
                    <a:bodyPr/>
                    <a:lstStyle/>
                    <a:p>
                      <a:r>
                        <a:rPr lang="fr-CH" sz="900" b="1"/>
                        <a:t>b5</a:t>
                      </a:r>
                      <a:r>
                        <a:rPr lang="fr-CH" sz="900"/>
                        <a:t> : Participer à la réalisation de processus de changement en entreprise</a:t>
                      </a:r>
                    </a:p>
                  </a:txBody>
                  <a:tcPr marL="36000" marR="36000" marT="36000" marB="36000"/>
                </a:tc>
                <a:tc>
                  <a:txBody>
                    <a:bodyPr/>
                    <a:lstStyle/>
                    <a:p>
                      <a:endParaRPr lang="de-CH" sz="900" b="0"/>
                    </a:p>
                  </a:txBody>
                  <a:tcPr marL="36000" marR="36000" marT="36000" marB="36000"/>
                </a:tc>
                <a:extLst>
                  <a:ext uri="{0D108BD9-81ED-4DB2-BD59-A6C34878D82A}">
                    <a16:rowId xmlns:a16="http://schemas.microsoft.com/office/drawing/2014/main" val="2288311790"/>
                  </a:ext>
                </a:extLst>
              </a:tr>
              <a:tr h="684000">
                <a:tc>
                  <a:txBody>
                    <a:bodyPr/>
                    <a:lstStyle/>
                    <a:p>
                      <a:r>
                        <a:rPr lang="fr-CH" sz="900" b="1"/>
                        <a:t>c</a:t>
                      </a:r>
                    </a:p>
                  </a:txBody>
                  <a:tcPr marL="36000" marR="36000" marT="36000" marB="36000"/>
                </a:tc>
                <a:tc>
                  <a:txBody>
                    <a:bodyPr/>
                    <a:lstStyle/>
                    <a:p>
                      <a:r>
                        <a:rPr lang="fr-CH" sz="900"/>
                        <a:t>Coordination des processus de travail en entreprise</a:t>
                      </a:r>
                    </a:p>
                  </a:txBody>
                  <a:tcPr marL="36000" marR="36000" marT="36000" marB="36000"/>
                </a:tc>
                <a:tc>
                  <a:txBody>
                    <a:bodyPr/>
                    <a:lstStyle/>
                    <a:p>
                      <a:endParaRPr lang="de-CH" sz="900"/>
                    </a:p>
                  </a:txBody>
                  <a:tcPr marL="36000" marR="36000" marT="36000" marB="36000">
                    <a:solidFill>
                      <a:schemeClr val="bg1"/>
                    </a:solidFill>
                  </a:tcPr>
                </a:tc>
                <a:tc>
                  <a:txBody>
                    <a:bodyPr/>
                    <a:lstStyle/>
                    <a:p>
                      <a:r>
                        <a:rPr lang="fr-CH" sz="900" b="1"/>
                        <a:t>c1</a:t>
                      </a:r>
                      <a:r>
                        <a:rPr lang="fr-CH" sz="900"/>
                        <a:t> : Planifier, coordonner et optimiser des tâches et des ressources dans un environnement de travail commercial</a:t>
                      </a:r>
                    </a:p>
                  </a:txBody>
                  <a:tcPr marL="36000" marR="36000" marT="36000" marB="36000"/>
                </a:tc>
                <a:tc>
                  <a:txBody>
                    <a:bodyPr/>
                    <a:lstStyle/>
                    <a:p>
                      <a:r>
                        <a:rPr lang="fr-CH" sz="900" b="1"/>
                        <a:t>c2</a:t>
                      </a:r>
                      <a:r>
                        <a:rPr lang="fr-CH" sz="900"/>
                        <a:t> : Coordonner et mettre en œuvre des processus de soutien propres au domaine commercial</a:t>
                      </a:r>
                    </a:p>
                  </a:txBody>
                  <a:tcPr marL="36000" marR="36000" marT="36000" marB="36000"/>
                </a:tc>
                <a:tc>
                  <a:txBody>
                    <a:bodyPr/>
                    <a:lstStyle/>
                    <a:p>
                      <a:r>
                        <a:rPr lang="fr-CH" sz="900" b="1"/>
                        <a:t>c3</a:t>
                      </a:r>
                      <a:r>
                        <a:rPr lang="fr-CH" sz="900"/>
                        <a:t> : Documenter, coordonner et mettre en œuvre des processus en entreprise</a:t>
                      </a:r>
                    </a:p>
                  </a:txBody>
                  <a:tcPr marL="36000" marR="36000" marT="36000" marB="36000"/>
                </a:tc>
                <a:tc>
                  <a:txBody>
                    <a:bodyPr/>
                    <a:lstStyle/>
                    <a:p>
                      <a:r>
                        <a:rPr lang="fr-CH" sz="900" b="1"/>
                        <a:t>c4</a:t>
                      </a:r>
                      <a:r>
                        <a:rPr lang="fr-CH" sz="900"/>
                        <a:t> : Mettre en œuvre des activités de marketing et de communication</a:t>
                      </a:r>
                    </a:p>
                  </a:txBody>
                  <a:tcPr marL="36000" marR="36000" marT="36000" marB="36000"/>
                </a:tc>
                <a:tc>
                  <a:txBody>
                    <a:bodyPr/>
                    <a:lstStyle/>
                    <a:p>
                      <a:r>
                        <a:rPr lang="fr-CH" sz="900" b="1"/>
                        <a:t>c5</a:t>
                      </a:r>
                      <a:r>
                        <a:rPr lang="fr-CH" sz="900"/>
                        <a:t> : Assurer le suivi et le contrôle d’opérations financières</a:t>
                      </a:r>
                    </a:p>
                  </a:txBody>
                  <a:tcPr marL="36000" marR="36000" marT="36000" marB="36000"/>
                </a:tc>
                <a:tc>
                  <a:txBody>
                    <a:bodyPr/>
                    <a:lstStyle/>
                    <a:p>
                      <a:r>
                        <a:rPr lang="fr-CH" sz="900" b="1">
                          <a:solidFill>
                            <a:schemeClr val="bg1"/>
                          </a:solidFill>
                        </a:rPr>
                        <a:t>c6</a:t>
                      </a:r>
                      <a:r>
                        <a:rPr lang="fr-CH" sz="900">
                          <a:solidFill>
                            <a:schemeClr val="bg1"/>
                          </a:solidFill>
                        </a:rPr>
                        <a:t> : Exécuter des travaux de comptabilité financière (option « finances »)</a:t>
                      </a:r>
                    </a:p>
                  </a:txBody>
                  <a:tcPr marL="36000" marR="36000" marT="36000" marB="36000">
                    <a:solidFill>
                      <a:srgbClr val="00ADBA"/>
                    </a:solidFill>
                  </a:tcPr>
                </a:tc>
                <a:extLst>
                  <a:ext uri="{0D108BD9-81ED-4DB2-BD59-A6C34878D82A}">
                    <a16:rowId xmlns:a16="http://schemas.microsoft.com/office/drawing/2014/main" val="2958773897"/>
                  </a:ext>
                </a:extLst>
              </a:tr>
              <a:tr h="1164835">
                <a:tc>
                  <a:txBody>
                    <a:bodyPr/>
                    <a:lstStyle/>
                    <a:p>
                      <a:r>
                        <a:rPr lang="fr-CH" sz="900" b="1"/>
                        <a:t>d</a:t>
                      </a:r>
                    </a:p>
                  </a:txBody>
                  <a:tcPr marL="36000" marR="36000" marT="36000" marB="36000"/>
                </a:tc>
                <a:tc>
                  <a:txBody>
                    <a:bodyPr/>
                    <a:lstStyle/>
                    <a:p>
                      <a:r>
                        <a:rPr lang="fr-CH" sz="900"/>
                        <a:t>Gestion des relations avec les clients et les fournisseurs</a:t>
                      </a:r>
                    </a:p>
                  </a:txBody>
                  <a:tcPr marL="36000" marR="36000" marT="36000" marB="36000"/>
                </a:tc>
                <a:tc>
                  <a:txBody>
                    <a:bodyPr/>
                    <a:lstStyle/>
                    <a:p>
                      <a:endParaRPr lang="de-CH" sz="900"/>
                    </a:p>
                  </a:txBody>
                  <a:tcPr marL="36000" marR="36000" marT="36000" marB="36000">
                    <a:solidFill>
                      <a:schemeClr val="bg1"/>
                    </a:solidFill>
                  </a:tcPr>
                </a:tc>
                <a:tc>
                  <a:txBody>
                    <a:bodyPr/>
                    <a:lstStyle/>
                    <a:p>
                      <a:r>
                        <a:rPr lang="fr-CH" sz="900" b="1"/>
                        <a:t>d1</a:t>
                      </a:r>
                      <a:r>
                        <a:rPr lang="fr-CH" sz="900"/>
                        <a:t> : Prendre en compte les besoins des clients et des fournisseurs</a:t>
                      </a:r>
                    </a:p>
                  </a:txBody>
                  <a:tcPr marL="36000" marR="36000" marT="36000" marB="36000"/>
                </a:tc>
                <a:tc>
                  <a:txBody>
                    <a:bodyPr/>
                    <a:lstStyle/>
                    <a:p>
                      <a:r>
                        <a:rPr lang="fr-CH" sz="900" b="1"/>
                        <a:t>d2</a:t>
                      </a:r>
                      <a:r>
                        <a:rPr lang="fr-CH" sz="900"/>
                        <a:t> : Mener des entretiens d’information et de conseil avec des clients et des fournisseurs</a:t>
                      </a:r>
                    </a:p>
                  </a:txBody>
                  <a:tcPr marL="36000" marR="36000" marT="36000" marB="36000"/>
                </a:tc>
                <a:tc>
                  <a:txBody>
                    <a:bodyPr/>
                    <a:lstStyle/>
                    <a:p>
                      <a:r>
                        <a:rPr lang="fr-CH" sz="900" b="1"/>
                        <a:t>d3</a:t>
                      </a:r>
                      <a:r>
                        <a:rPr lang="fr-CH" sz="900"/>
                        <a:t> : Mener des entretiens de vente et de négociation avec des clients et des fournisseurs</a:t>
                      </a:r>
                    </a:p>
                  </a:txBody>
                  <a:tcPr marL="36000" marR="36000" marT="36000" marB="36000"/>
                </a:tc>
                <a:tc>
                  <a:txBody>
                    <a:bodyPr/>
                    <a:lstStyle/>
                    <a:p>
                      <a:r>
                        <a:rPr lang="fr-CH" sz="900" b="1"/>
                        <a:t>d4</a:t>
                      </a:r>
                      <a:r>
                        <a:rPr lang="fr-CH" sz="900"/>
                        <a:t> : Entretenir les relations avec les clients et les fournisseurs</a:t>
                      </a:r>
                    </a:p>
                  </a:txBody>
                  <a:tcPr marL="36000" marR="36000" marT="36000" marB="36000"/>
                </a:tc>
                <a:tc>
                  <a:txBody>
                    <a:bodyPr/>
                    <a:lstStyle/>
                    <a:p>
                      <a:r>
                        <a:rPr lang="fr-CH" sz="900" b="1">
                          <a:solidFill>
                            <a:schemeClr val="bg1"/>
                          </a:solidFill>
                        </a:rPr>
                        <a:t>d5</a:t>
                      </a:r>
                      <a:r>
                        <a:rPr lang="fr-CH" sz="900">
                          <a:solidFill>
                            <a:schemeClr val="bg1"/>
                          </a:solidFill>
                        </a:rPr>
                        <a:t> : Gérer des situations de conseil, de vente et de négociation exigeantes avec des clients et des fournisseurs dans la langue nationale (option «communication dans la langue nationale»)</a:t>
                      </a:r>
                    </a:p>
                  </a:txBody>
                  <a:tcPr marL="36000" marR="36000" marT="36000" marB="36000">
                    <a:solidFill>
                      <a:srgbClr val="00ADBA"/>
                    </a:solidFill>
                  </a:tcPr>
                </a:tc>
                <a:tc>
                  <a:txBody>
                    <a:bodyPr/>
                    <a:lstStyle/>
                    <a:p>
                      <a:r>
                        <a:rPr lang="fr-CH" sz="900" b="1">
                          <a:solidFill>
                            <a:schemeClr val="bg1"/>
                          </a:solidFill>
                        </a:rPr>
                        <a:t>d6</a:t>
                      </a:r>
                      <a:r>
                        <a:rPr lang="fr-CH" sz="900">
                          <a:solidFill>
                            <a:schemeClr val="bg1"/>
                          </a:solidFill>
                        </a:rPr>
                        <a:t> : Gérer des situations de conseil, de vente et de négociation exigeantes avec des clients et des fournisseurs dans la langue étrangère (option «communication dans la langue étrangère»)</a:t>
                      </a:r>
                    </a:p>
                  </a:txBody>
                  <a:tcPr marL="36000" marR="36000" marT="36000" marB="36000">
                    <a:solidFill>
                      <a:srgbClr val="00ADBA"/>
                    </a:solidFill>
                  </a:tcPr>
                </a:tc>
                <a:extLst>
                  <a:ext uri="{0D108BD9-81ED-4DB2-BD59-A6C34878D82A}">
                    <a16:rowId xmlns:a16="http://schemas.microsoft.com/office/drawing/2014/main" val="874787813"/>
                  </a:ext>
                </a:extLst>
              </a:tr>
              <a:tr h="612000">
                <a:tc>
                  <a:txBody>
                    <a:bodyPr/>
                    <a:lstStyle/>
                    <a:p>
                      <a:r>
                        <a:rPr lang="fr-CH" sz="900" b="1"/>
                        <a:t>e</a:t>
                      </a:r>
                    </a:p>
                  </a:txBody>
                  <a:tcPr marL="36000" marR="36000" marT="36000" marB="36000"/>
                </a:tc>
                <a:tc>
                  <a:txBody>
                    <a:bodyPr/>
                    <a:lstStyle/>
                    <a:p>
                      <a:r>
                        <a:rPr lang="fr-CH" sz="900"/>
                        <a:t>Utilisation des technologies numériques du monde du travail</a:t>
                      </a:r>
                    </a:p>
                  </a:txBody>
                  <a:tcPr marL="36000" marR="36000" marT="36000" marB="36000"/>
                </a:tc>
                <a:tc>
                  <a:txBody>
                    <a:bodyPr/>
                    <a:lstStyle/>
                    <a:p>
                      <a:endParaRPr lang="de-CH" sz="900"/>
                    </a:p>
                  </a:txBody>
                  <a:tcPr marL="36000" marR="36000" marT="36000" marB="36000">
                    <a:solidFill>
                      <a:schemeClr val="bg1"/>
                    </a:solidFill>
                  </a:tcPr>
                </a:tc>
                <a:tc>
                  <a:txBody>
                    <a:bodyPr/>
                    <a:lstStyle/>
                    <a:p>
                      <a:r>
                        <a:rPr lang="fr-CH" sz="900" b="1"/>
                        <a:t>e1</a:t>
                      </a:r>
                      <a:r>
                        <a:rPr lang="fr-CH" sz="900"/>
                        <a:t> : Utiliser des applications propres au domaine commercial</a:t>
                      </a:r>
                    </a:p>
                  </a:txBody>
                  <a:tcPr marL="36000" marR="36000" marT="36000" marB="36000"/>
                </a:tc>
                <a:tc>
                  <a:txBody>
                    <a:bodyPr/>
                    <a:lstStyle/>
                    <a:p>
                      <a:r>
                        <a:rPr lang="fr-CH" sz="900" b="1"/>
                        <a:t>e2</a:t>
                      </a:r>
                      <a:r>
                        <a:rPr lang="fr-CH" sz="900"/>
                        <a:t> : Rechercher et évaluer des informations dans le domaine commercial et économique</a:t>
                      </a:r>
                    </a:p>
                  </a:txBody>
                  <a:tcPr marL="36000" marR="36000" marT="36000" marB="36000"/>
                </a:tc>
                <a:tc>
                  <a:txBody>
                    <a:bodyPr/>
                    <a:lstStyle/>
                    <a:p>
                      <a:r>
                        <a:rPr lang="fr-CH" sz="900" b="1"/>
                        <a:t>e3</a:t>
                      </a:r>
                      <a:r>
                        <a:rPr lang="fr-CH" sz="900"/>
                        <a:t> : Évaluer et préparer des données et des statistiques en lien avec le marché et l’entreprise</a:t>
                      </a:r>
                    </a:p>
                  </a:txBody>
                  <a:tcPr marL="36000" marR="36000" marT="36000" marB="36000"/>
                </a:tc>
                <a:tc>
                  <a:txBody>
                    <a:bodyPr/>
                    <a:lstStyle/>
                    <a:p>
                      <a:r>
                        <a:rPr lang="fr-CH" sz="900" b="1"/>
                        <a:t>e4</a:t>
                      </a:r>
                      <a:r>
                        <a:rPr lang="fr-CH" sz="900"/>
                        <a:t> : Préparer des contenus en lien avec l’entreprise à l’aide d’outils multimédia</a:t>
                      </a:r>
                    </a:p>
                  </a:txBody>
                  <a:tcPr marL="36000" marR="36000" marT="36000" marB="36000"/>
                </a:tc>
                <a:tc>
                  <a:txBody>
                    <a:bodyPr/>
                    <a:lstStyle/>
                    <a:p>
                      <a:r>
                        <a:rPr lang="fr-CH" sz="900" b="1">
                          <a:solidFill>
                            <a:schemeClr val="bg1"/>
                          </a:solidFill>
                        </a:rPr>
                        <a:t>e5</a:t>
                      </a:r>
                      <a:r>
                        <a:rPr lang="fr-CH" sz="900">
                          <a:solidFill>
                            <a:schemeClr val="bg1"/>
                          </a:solidFill>
                        </a:rPr>
                        <a:t> : Mettre en place et gérer des technologies propres au domaine commercial (option « technologie »)</a:t>
                      </a:r>
                    </a:p>
                  </a:txBody>
                  <a:tcPr marL="36000" marR="36000" marT="36000" marB="36000">
                    <a:solidFill>
                      <a:srgbClr val="00ADBA"/>
                    </a:solidFill>
                  </a:tcPr>
                </a:tc>
                <a:tc>
                  <a:txBody>
                    <a:bodyPr/>
                    <a:lstStyle/>
                    <a:p>
                      <a:r>
                        <a:rPr lang="fr-CH" sz="900" b="1">
                          <a:solidFill>
                            <a:schemeClr val="bg1"/>
                          </a:solidFill>
                        </a:rPr>
                        <a:t>e6</a:t>
                      </a:r>
                      <a:r>
                        <a:rPr lang="fr-CH" sz="900">
                          <a:solidFill>
                            <a:schemeClr val="bg1"/>
                          </a:solidFill>
                        </a:rPr>
                        <a:t> : Évaluer de grandes quantités de données au sein de l’entreprise conformément au mandat reçu (option « technologie »)</a:t>
                      </a:r>
                    </a:p>
                  </a:txBody>
                  <a:tcPr marL="36000" marR="36000" marT="36000" marB="36000">
                    <a:solidFill>
                      <a:srgbClr val="00ADBA"/>
                    </a:solidFill>
                  </a:tcPr>
                </a:tc>
                <a:extLst>
                  <a:ext uri="{0D108BD9-81ED-4DB2-BD59-A6C34878D82A}">
                    <a16:rowId xmlns:a16="http://schemas.microsoft.com/office/drawing/2014/main" val="1565719406"/>
                  </a:ext>
                </a:extLst>
              </a:tr>
            </a:tbl>
          </a:graphicData>
        </a:graphic>
      </p:graphicFrame>
      <p:sp>
        <p:nvSpPr>
          <p:cNvPr id="4" name="Foliennummernplatzhalter 3">
            <a:extLst>
              <a:ext uri="{FF2B5EF4-FFF2-40B4-BE49-F238E27FC236}">
                <a16:creationId xmlns:a16="http://schemas.microsoft.com/office/drawing/2014/main" id="{CB4A1B7A-5138-41A7-A025-4133F2793BD1}"/>
              </a:ext>
            </a:extLst>
          </p:cNvPr>
          <p:cNvSpPr>
            <a:spLocks noGrp="1"/>
          </p:cNvSpPr>
          <p:nvPr>
            <p:ph type="sldNum" sz="quarter" idx="4"/>
          </p:nvPr>
        </p:nvSpPr>
        <p:spPr/>
        <p:txBody>
          <a:bodyPr/>
          <a:lstStyle/>
          <a:p>
            <a:fld id="{208DA8C3-C42B-9A42-8EE5-4A20E5B7F456}" type="slidenum">
              <a:rPr lang="de-CH" smtClean="0"/>
              <a:pPr/>
              <a:t>2</a:t>
            </a:fld>
            <a:endParaRPr lang="de-CH"/>
          </a:p>
        </p:txBody>
      </p:sp>
    </p:spTree>
    <p:extLst>
      <p:ext uri="{BB962C8B-B14F-4D97-AF65-F5344CB8AC3E}">
        <p14:creationId xmlns:p14="http://schemas.microsoft.com/office/powerpoint/2010/main" val="80908700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703EF0F-C922-4183-9A2E-52353D6DCE2B}"/>
              </a:ext>
            </a:extLst>
          </p:cNvPr>
          <p:cNvSpPr>
            <a:spLocks noGrp="1"/>
          </p:cNvSpPr>
          <p:nvPr>
            <p:ph type="title"/>
          </p:nvPr>
        </p:nvSpPr>
        <p:spPr/>
        <p:txBody>
          <a:bodyPr/>
          <a:lstStyle/>
          <a:p>
            <a:r>
              <a:rPr lang="fr-CH"/>
              <a:t>Rapport de formation</a:t>
            </a:r>
          </a:p>
        </p:txBody>
      </p:sp>
      <p:sp>
        <p:nvSpPr>
          <p:cNvPr id="9" name="Textplatzhalter 8">
            <a:extLst>
              <a:ext uri="{FF2B5EF4-FFF2-40B4-BE49-F238E27FC236}">
                <a16:creationId xmlns:a16="http://schemas.microsoft.com/office/drawing/2014/main" id="{21A8D0F0-1E8D-43BC-8CF5-8B573B92637B}"/>
              </a:ext>
            </a:extLst>
          </p:cNvPr>
          <p:cNvSpPr>
            <a:spLocks noGrp="1"/>
          </p:cNvSpPr>
          <p:nvPr>
            <p:ph type="body" sz="quarter" idx="11"/>
          </p:nvPr>
        </p:nvSpPr>
        <p:spPr>
          <a:xfrm>
            <a:off x="720001" y="1224000"/>
            <a:ext cx="6286855" cy="4680000"/>
          </a:xfrm>
        </p:spPr>
        <p:txBody>
          <a:bodyPr/>
          <a:lstStyle/>
          <a:p>
            <a:pPr marL="285750" indent="-285750">
              <a:buFont typeface="Arial" panose="020B0604020202020204" pitchFamily="34" charset="0"/>
              <a:buChar char="•"/>
            </a:pPr>
            <a:r>
              <a:rPr lang="fr-CH"/>
              <a:t>Résumé des résultats de l’entretien de qualification semestriel</a:t>
            </a:r>
          </a:p>
          <a:p>
            <a:pPr marL="285750" indent="-285750">
              <a:buFont typeface="Arial" panose="020B0604020202020204" pitchFamily="34" charset="0"/>
              <a:buChar char="•"/>
            </a:pPr>
            <a:r>
              <a:rPr lang="fr-CH"/>
              <a:t>Doit être présenté sur demande aux autorités cantonales</a:t>
            </a:r>
          </a:p>
          <a:p>
            <a:pPr marL="285750" indent="-285750">
              <a:buFont typeface="Arial" panose="020B0604020202020204" pitchFamily="34" charset="0"/>
              <a:buChar char="•"/>
            </a:pPr>
            <a:r>
              <a:rPr lang="fr-CH"/>
              <a:t>Le modèle est disponible sur Konvink</a:t>
            </a:r>
          </a:p>
        </p:txBody>
      </p:sp>
      <p:sp>
        <p:nvSpPr>
          <p:cNvPr id="4" name="Foliennummernplatzhalter 3">
            <a:extLst>
              <a:ext uri="{FF2B5EF4-FFF2-40B4-BE49-F238E27FC236}">
                <a16:creationId xmlns:a16="http://schemas.microsoft.com/office/drawing/2014/main" id="{BD656B50-3984-4C26-9817-6A09B79BB384}"/>
              </a:ext>
            </a:extLst>
          </p:cNvPr>
          <p:cNvSpPr>
            <a:spLocks noGrp="1"/>
          </p:cNvSpPr>
          <p:nvPr>
            <p:ph type="sldNum" sz="quarter" idx="4"/>
          </p:nvPr>
        </p:nvSpPr>
        <p:spPr/>
        <p:txBody>
          <a:bodyPr/>
          <a:lstStyle/>
          <a:p>
            <a:fld id="{208DA8C3-C42B-9A42-8EE5-4A20E5B7F456}" type="slidenum">
              <a:rPr lang="de-CH" smtClean="0"/>
              <a:pPr/>
              <a:t>20</a:t>
            </a:fld>
            <a:endParaRPr lang="de-CH"/>
          </a:p>
        </p:txBody>
      </p:sp>
      <p:pic>
        <p:nvPicPr>
          <p:cNvPr id="6" name="Grafik 5">
            <a:extLst>
              <a:ext uri="{FF2B5EF4-FFF2-40B4-BE49-F238E27FC236}">
                <a16:creationId xmlns:a16="http://schemas.microsoft.com/office/drawing/2014/main" id="{A8BA6596-91A1-F0C5-DB48-E37E2FE45F9A}"/>
              </a:ext>
            </a:extLst>
          </p:cNvPr>
          <p:cNvPicPr>
            <a:picLocks noChangeAspect="1"/>
          </p:cNvPicPr>
          <p:nvPr/>
        </p:nvPicPr>
        <p:blipFill>
          <a:blip r:embed="rId3"/>
          <a:stretch>
            <a:fillRect/>
          </a:stretch>
        </p:blipFill>
        <p:spPr>
          <a:xfrm>
            <a:off x="720001" y="3024000"/>
            <a:ext cx="5120000" cy="2880000"/>
          </a:xfrm>
          <a:prstGeom prst="rect">
            <a:avLst/>
          </a:prstGeom>
          <a:solidFill>
            <a:schemeClr val="accent2"/>
          </a:solidFill>
          <a:ln>
            <a:solidFill>
              <a:srgbClr val="002060"/>
            </a:solidFill>
          </a:ln>
        </p:spPr>
      </p:pic>
      <p:pic>
        <p:nvPicPr>
          <p:cNvPr id="5" name="Grafik 4">
            <a:extLst>
              <a:ext uri="{FF2B5EF4-FFF2-40B4-BE49-F238E27FC236}">
                <a16:creationId xmlns:a16="http://schemas.microsoft.com/office/drawing/2014/main" id="{0A506A96-B386-D666-81C0-7971A4D7FBFD}"/>
              </a:ext>
            </a:extLst>
          </p:cNvPr>
          <p:cNvPicPr>
            <a:picLocks noChangeAspect="1"/>
          </p:cNvPicPr>
          <p:nvPr/>
        </p:nvPicPr>
        <p:blipFill>
          <a:blip r:embed="rId4"/>
          <a:stretch>
            <a:fillRect/>
          </a:stretch>
        </p:blipFill>
        <p:spPr>
          <a:xfrm>
            <a:off x="7873200" y="98856"/>
            <a:ext cx="3960000" cy="3053541"/>
          </a:xfrm>
          <a:prstGeom prst="rect">
            <a:avLst/>
          </a:prstGeom>
          <a:ln>
            <a:solidFill>
              <a:schemeClr val="tx1"/>
            </a:solidFill>
          </a:ln>
        </p:spPr>
      </p:pic>
      <p:pic>
        <p:nvPicPr>
          <p:cNvPr id="10" name="Grafik 9">
            <a:extLst>
              <a:ext uri="{FF2B5EF4-FFF2-40B4-BE49-F238E27FC236}">
                <a16:creationId xmlns:a16="http://schemas.microsoft.com/office/drawing/2014/main" id="{025E1232-67B2-F707-22D9-D72029B60971}"/>
              </a:ext>
            </a:extLst>
          </p:cNvPr>
          <p:cNvPicPr>
            <a:picLocks noChangeAspect="1"/>
          </p:cNvPicPr>
          <p:nvPr/>
        </p:nvPicPr>
        <p:blipFill>
          <a:blip r:embed="rId5"/>
          <a:stretch>
            <a:fillRect/>
          </a:stretch>
        </p:blipFill>
        <p:spPr>
          <a:xfrm>
            <a:off x="7873200" y="3271568"/>
            <a:ext cx="3960000" cy="3321042"/>
          </a:xfrm>
          <a:prstGeom prst="rect">
            <a:avLst/>
          </a:prstGeom>
          <a:ln>
            <a:solidFill>
              <a:schemeClr val="tx1"/>
            </a:solidFill>
          </a:ln>
        </p:spPr>
      </p:pic>
    </p:spTree>
    <p:extLst>
      <p:ext uri="{BB962C8B-B14F-4D97-AF65-F5344CB8AC3E}">
        <p14:creationId xmlns:p14="http://schemas.microsoft.com/office/powerpoint/2010/main" val="180384974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703EF0F-C922-4183-9A2E-52353D6DCE2B}"/>
              </a:ext>
            </a:extLst>
          </p:cNvPr>
          <p:cNvSpPr>
            <a:spLocks noGrp="1"/>
          </p:cNvSpPr>
          <p:nvPr>
            <p:ph type="title"/>
          </p:nvPr>
        </p:nvSpPr>
        <p:spPr/>
        <p:txBody>
          <a:bodyPr/>
          <a:lstStyle/>
          <a:p>
            <a:r>
              <a:rPr lang="fr-CH"/>
              <a:t>Note d’expérience de l’entreprise</a:t>
            </a:r>
          </a:p>
        </p:txBody>
      </p:sp>
      <p:sp>
        <p:nvSpPr>
          <p:cNvPr id="9" name="Textplatzhalter 8">
            <a:extLst>
              <a:ext uri="{FF2B5EF4-FFF2-40B4-BE49-F238E27FC236}">
                <a16:creationId xmlns:a16="http://schemas.microsoft.com/office/drawing/2014/main" id="{21A8D0F0-1E8D-43BC-8CF5-8B573B92637B}"/>
              </a:ext>
            </a:extLst>
          </p:cNvPr>
          <p:cNvSpPr>
            <a:spLocks noGrp="1"/>
          </p:cNvSpPr>
          <p:nvPr>
            <p:ph type="body" sz="quarter" idx="11"/>
          </p:nvPr>
        </p:nvSpPr>
        <p:spPr>
          <a:xfrm>
            <a:off x="720001" y="1224000"/>
            <a:ext cx="6286855" cy="4680000"/>
          </a:xfrm>
        </p:spPr>
        <p:txBody>
          <a:bodyPr/>
          <a:lstStyle/>
          <a:p>
            <a:pPr marL="285750" indent="-285750">
              <a:buFont typeface="Arial" panose="020B0604020202020204" pitchFamily="34" charset="0"/>
              <a:buChar char="•"/>
            </a:pPr>
            <a:r>
              <a:rPr lang="fr-CH"/>
              <a:t>Une note d’expérience par semestre </a:t>
            </a:r>
          </a:p>
          <a:p>
            <a:pPr marL="285750" indent="-285750">
              <a:buFont typeface="Arial" panose="020B0604020202020204" pitchFamily="34" charset="0"/>
              <a:buChar char="•"/>
            </a:pPr>
            <a:r>
              <a:rPr lang="fr-CH"/>
              <a:t>Évaluation des prestations et de l’engagement des apprenti-e-s </a:t>
            </a:r>
          </a:p>
          <a:p>
            <a:pPr marL="285750" indent="-285750">
              <a:buFont typeface="Arial" panose="020B0604020202020204" pitchFamily="34" charset="0"/>
              <a:buChar char="•"/>
            </a:pPr>
            <a:r>
              <a:rPr lang="fr-CH"/>
              <a:t>La grille d’évaluation est mise à disposition sur Konvink</a:t>
            </a:r>
          </a:p>
          <a:p>
            <a:pPr marL="285750" indent="-285750">
              <a:buFont typeface="Arial" panose="020B0604020202020204" pitchFamily="34" charset="0"/>
              <a:buChar char="•"/>
            </a:pPr>
            <a:r>
              <a:rPr lang="fr-FR"/>
              <a:t>Saisie dans la "salle d'examen" sur Konvink</a:t>
            </a:r>
            <a:endParaRPr lang="fr-CH"/>
          </a:p>
        </p:txBody>
      </p:sp>
      <p:sp>
        <p:nvSpPr>
          <p:cNvPr id="4" name="Foliennummernplatzhalter 3">
            <a:extLst>
              <a:ext uri="{FF2B5EF4-FFF2-40B4-BE49-F238E27FC236}">
                <a16:creationId xmlns:a16="http://schemas.microsoft.com/office/drawing/2014/main" id="{BD656B50-3984-4C26-9817-6A09B79BB384}"/>
              </a:ext>
            </a:extLst>
          </p:cNvPr>
          <p:cNvSpPr>
            <a:spLocks noGrp="1"/>
          </p:cNvSpPr>
          <p:nvPr>
            <p:ph type="sldNum" sz="quarter" idx="4"/>
          </p:nvPr>
        </p:nvSpPr>
        <p:spPr/>
        <p:txBody>
          <a:bodyPr/>
          <a:lstStyle/>
          <a:p>
            <a:fld id="{208DA8C3-C42B-9A42-8EE5-4A20E5B7F456}" type="slidenum">
              <a:rPr lang="de-CH" smtClean="0"/>
              <a:pPr/>
              <a:t>21</a:t>
            </a:fld>
            <a:endParaRPr lang="de-CH"/>
          </a:p>
        </p:txBody>
      </p:sp>
      <p:pic>
        <p:nvPicPr>
          <p:cNvPr id="2" name="Grafik 1">
            <a:extLst>
              <a:ext uri="{FF2B5EF4-FFF2-40B4-BE49-F238E27FC236}">
                <a16:creationId xmlns:a16="http://schemas.microsoft.com/office/drawing/2014/main" id="{911AFF8E-1CD1-5490-1EF0-38038AC6AD78}"/>
              </a:ext>
            </a:extLst>
          </p:cNvPr>
          <p:cNvPicPr>
            <a:picLocks noChangeAspect="1"/>
          </p:cNvPicPr>
          <p:nvPr/>
        </p:nvPicPr>
        <p:blipFill>
          <a:blip r:embed="rId3"/>
          <a:stretch>
            <a:fillRect/>
          </a:stretch>
        </p:blipFill>
        <p:spPr>
          <a:xfrm>
            <a:off x="720001" y="3019070"/>
            <a:ext cx="5120000" cy="2880000"/>
          </a:xfrm>
          <a:prstGeom prst="rect">
            <a:avLst/>
          </a:prstGeom>
          <a:ln>
            <a:solidFill>
              <a:srgbClr val="002060"/>
            </a:solidFill>
          </a:ln>
        </p:spPr>
      </p:pic>
      <p:pic>
        <p:nvPicPr>
          <p:cNvPr id="7" name="Grafik 6">
            <a:extLst>
              <a:ext uri="{FF2B5EF4-FFF2-40B4-BE49-F238E27FC236}">
                <a16:creationId xmlns:a16="http://schemas.microsoft.com/office/drawing/2014/main" id="{77E51FE7-BABE-40BE-9B08-3F71CD935331}"/>
              </a:ext>
            </a:extLst>
          </p:cNvPr>
          <p:cNvPicPr>
            <a:picLocks noChangeAspect="1"/>
          </p:cNvPicPr>
          <p:nvPr/>
        </p:nvPicPr>
        <p:blipFill>
          <a:blip r:embed="rId4"/>
          <a:stretch>
            <a:fillRect/>
          </a:stretch>
        </p:blipFill>
        <p:spPr>
          <a:xfrm>
            <a:off x="7337716" y="0"/>
            <a:ext cx="4854284" cy="6858000"/>
          </a:xfrm>
          <a:prstGeom prst="rect">
            <a:avLst/>
          </a:prstGeom>
          <a:ln>
            <a:solidFill>
              <a:srgbClr val="28465A"/>
            </a:solidFill>
          </a:ln>
        </p:spPr>
      </p:pic>
    </p:spTree>
    <p:extLst>
      <p:ext uri="{BB962C8B-B14F-4D97-AF65-F5344CB8AC3E}">
        <p14:creationId xmlns:p14="http://schemas.microsoft.com/office/powerpoint/2010/main" val="329788386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F7254-B61F-4A78-BD95-4D56026D3C75}"/>
              </a:ext>
            </a:extLst>
          </p:cNvPr>
          <p:cNvSpPr>
            <a:spLocks noGrp="1"/>
          </p:cNvSpPr>
          <p:nvPr>
            <p:ph type="title"/>
          </p:nvPr>
        </p:nvSpPr>
        <p:spPr/>
        <p:txBody>
          <a:bodyPr/>
          <a:lstStyle/>
          <a:p>
            <a:r>
              <a:rPr lang="fr-CH"/>
              <a:t>Le poste de travail comme lieu de formation central</a:t>
            </a:r>
          </a:p>
        </p:txBody>
      </p:sp>
      <p:graphicFrame>
        <p:nvGraphicFramePr>
          <p:cNvPr id="7" name="Inhaltsplatzhalter 6">
            <a:extLst>
              <a:ext uri="{FF2B5EF4-FFF2-40B4-BE49-F238E27FC236}">
                <a16:creationId xmlns:a16="http://schemas.microsoft.com/office/drawing/2014/main" id="{BE273631-C1E3-449F-BE7F-681E0BA28D8E}"/>
              </a:ext>
            </a:extLst>
          </p:cNvPr>
          <p:cNvGraphicFramePr>
            <a:graphicFrameLocks noGrp="1"/>
          </p:cNvGraphicFramePr>
          <p:nvPr>
            <p:ph sz="quarter" idx="13"/>
          </p:nvPr>
        </p:nvGraphicFramePr>
        <p:xfrm>
          <a:off x="720725" y="1223963"/>
          <a:ext cx="11112500"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568B5284-3F8E-4729-9792-44E8C3A4F776}"/>
              </a:ext>
            </a:extLst>
          </p:cNvPr>
          <p:cNvSpPr>
            <a:spLocks noGrp="1"/>
          </p:cNvSpPr>
          <p:nvPr>
            <p:ph type="sldNum" sz="quarter" idx="4"/>
          </p:nvPr>
        </p:nvSpPr>
        <p:spPr/>
        <p:txBody>
          <a:bodyPr/>
          <a:lstStyle/>
          <a:p>
            <a:fld id="{208DA8C3-C42B-9A42-8EE5-4A20E5B7F456}" type="slidenum">
              <a:rPr lang="de-CH" smtClean="0"/>
              <a:pPr/>
              <a:t>3</a:t>
            </a:fld>
            <a:endParaRPr lang="de-CH"/>
          </a:p>
        </p:txBody>
      </p:sp>
      <p:sp>
        <p:nvSpPr>
          <p:cNvPr id="8" name="Textfeld 7">
            <a:extLst>
              <a:ext uri="{FF2B5EF4-FFF2-40B4-BE49-F238E27FC236}">
                <a16:creationId xmlns:a16="http://schemas.microsoft.com/office/drawing/2014/main" id="{11B7C49F-62C9-453A-99E7-E7A92C9E649A}"/>
              </a:ext>
            </a:extLst>
          </p:cNvPr>
          <p:cNvSpPr txBox="1"/>
          <p:nvPr/>
        </p:nvSpPr>
        <p:spPr>
          <a:xfrm>
            <a:off x="7464056" y="1807535"/>
            <a:ext cx="2594344" cy="584775"/>
          </a:xfrm>
          <a:prstGeom prst="rect">
            <a:avLst/>
          </a:prstGeom>
          <a:noFill/>
        </p:spPr>
        <p:txBody>
          <a:bodyPr wrap="square" rtlCol="0">
            <a:spAutoFit/>
          </a:bodyPr>
          <a:lstStyle/>
          <a:p>
            <a:pPr marL="285750" indent="-285750">
              <a:buFont typeface="Arial" panose="020B0604020202020204" pitchFamily="34" charset="0"/>
              <a:buChar char="•"/>
            </a:pPr>
            <a:r>
              <a:rPr lang="fr-CH" sz="1600"/>
              <a:t>Aptitudes</a:t>
            </a:r>
          </a:p>
          <a:p>
            <a:pPr marL="285750" indent="-285750">
              <a:buFont typeface="Arial" panose="020B0604020202020204" pitchFamily="34" charset="0"/>
              <a:buChar char="•"/>
            </a:pPr>
            <a:r>
              <a:rPr lang="fr-CH" sz="1600"/>
              <a:t>Analyse de la pratique</a:t>
            </a:r>
          </a:p>
        </p:txBody>
      </p:sp>
      <p:sp>
        <p:nvSpPr>
          <p:cNvPr id="9" name="Textfeld 8">
            <a:extLst>
              <a:ext uri="{FF2B5EF4-FFF2-40B4-BE49-F238E27FC236}">
                <a16:creationId xmlns:a16="http://schemas.microsoft.com/office/drawing/2014/main" id="{12D31DAE-43BD-4CF2-87A0-FC5D78CAE8F9}"/>
              </a:ext>
            </a:extLst>
          </p:cNvPr>
          <p:cNvSpPr txBox="1"/>
          <p:nvPr/>
        </p:nvSpPr>
        <p:spPr>
          <a:xfrm>
            <a:off x="9051851" y="3855724"/>
            <a:ext cx="2594344" cy="1077218"/>
          </a:xfrm>
          <a:prstGeom prst="rect">
            <a:avLst/>
          </a:prstGeom>
          <a:noFill/>
        </p:spPr>
        <p:txBody>
          <a:bodyPr wrap="square" rtlCol="0">
            <a:spAutoFit/>
          </a:bodyPr>
          <a:lstStyle/>
          <a:p>
            <a:pPr marL="285750" indent="-285750">
              <a:buFont typeface="Arial" panose="020B0604020202020204" pitchFamily="34" charset="0"/>
              <a:buChar char="•"/>
            </a:pPr>
            <a:r>
              <a:rPr lang="fr-CH" sz="1600"/>
              <a:t>Aptitudes</a:t>
            </a:r>
          </a:p>
          <a:p>
            <a:pPr marL="285750" indent="-285750">
              <a:buFont typeface="Arial" panose="020B0604020202020204" pitchFamily="34" charset="0"/>
              <a:buChar char="•"/>
            </a:pPr>
            <a:r>
              <a:rPr lang="fr-CH" sz="1600"/>
              <a:t>Processus opérationnels</a:t>
            </a:r>
          </a:p>
          <a:p>
            <a:pPr marL="285750" indent="-285750">
              <a:buFont typeface="Arial" panose="020B0604020202020204" pitchFamily="34" charset="0"/>
              <a:buChar char="•"/>
            </a:pPr>
            <a:r>
              <a:rPr lang="fr-CH" sz="1600"/>
              <a:t>Attitudes / valeurs</a:t>
            </a:r>
          </a:p>
        </p:txBody>
      </p:sp>
      <p:sp>
        <p:nvSpPr>
          <p:cNvPr id="10" name="Textfeld 9">
            <a:extLst>
              <a:ext uri="{FF2B5EF4-FFF2-40B4-BE49-F238E27FC236}">
                <a16:creationId xmlns:a16="http://schemas.microsoft.com/office/drawing/2014/main" id="{9232AECE-F722-4BC1-B50B-5994A736C09D}"/>
              </a:ext>
            </a:extLst>
          </p:cNvPr>
          <p:cNvSpPr txBox="1"/>
          <p:nvPr/>
        </p:nvSpPr>
        <p:spPr>
          <a:xfrm>
            <a:off x="1842977" y="2746744"/>
            <a:ext cx="2594344" cy="830997"/>
          </a:xfrm>
          <a:prstGeom prst="rect">
            <a:avLst/>
          </a:prstGeom>
          <a:noFill/>
        </p:spPr>
        <p:txBody>
          <a:bodyPr wrap="square" rtlCol="0">
            <a:spAutoFit/>
          </a:bodyPr>
          <a:lstStyle/>
          <a:p>
            <a:pPr marL="285750" indent="-285750">
              <a:buFont typeface="Arial" panose="020B0604020202020204" pitchFamily="34" charset="0"/>
              <a:buChar char="•"/>
            </a:pPr>
            <a:r>
              <a:rPr lang="fr-CH" sz="1600"/>
              <a:t>Connaissances fondamentales</a:t>
            </a:r>
          </a:p>
          <a:p>
            <a:pPr marL="285750" indent="-285750">
              <a:buFont typeface="Arial" panose="020B0604020202020204" pitchFamily="34" charset="0"/>
              <a:buChar char="•"/>
            </a:pPr>
            <a:r>
              <a:rPr lang="fr-CH" sz="1600"/>
              <a:t>Savoir-faire</a:t>
            </a:r>
          </a:p>
        </p:txBody>
      </p:sp>
    </p:spTree>
    <p:extLst>
      <p:ext uri="{BB962C8B-B14F-4D97-AF65-F5344CB8AC3E}">
        <p14:creationId xmlns:p14="http://schemas.microsoft.com/office/powerpoint/2010/main" val="385294776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ED2E558-902C-40F5-8887-D9B6F966F221}"/>
              </a:ext>
            </a:extLst>
          </p:cNvPr>
          <p:cNvSpPr>
            <a:spLocks noGrp="1"/>
          </p:cNvSpPr>
          <p:nvPr>
            <p:ph type="title"/>
          </p:nvPr>
        </p:nvSpPr>
        <p:spPr/>
        <p:txBody>
          <a:bodyPr/>
          <a:lstStyle/>
          <a:p>
            <a:r>
              <a:rPr lang="fr-CH">
                <a:latin typeface="Arial"/>
                <a:cs typeface="Arial"/>
              </a:rPr>
              <a:t>Les principales nouveautés en bref (1/2)</a:t>
            </a:r>
          </a:p>
        </p:txBody>
      </p:sp>
      <p:sp>
        <p:nvSpPr>
          <p:cNvPr id="6" name="Textplatzhalter 5">
            <a:extLst>
              <a:ext uri="{FF2B5EF4-FFF2-40B4-BE49-F238E27FC236}">
                <a16:creationId xmlns:a16="http://schemas.microsoft.com/office/drawing/2014/main" id="{D1FEEE84-B61E-4C62-A40F-380C1BEEE7A7}"/>
              </a:ext>
            </a:extLst>
          </p:cNvPr>
          <p:cNvSpPr>
            <a:spLocks noGrp="1"/>
          </p:cNvSpPr>
          <p:nvPr>
            <p:ph type="body" sz="quarter" idx="11"/>
          </p:nvPr>
        </p:nvSpPr>
        <p:spPr/>
        <p:txBody>
          <a:bodyPr vert="horz" lIns="0" tIns="0" rIns="0" bIns="0" rtlCol="0" anchor="t">
            <a:noAutofit/>
          </a:bodyPr>
          <a:lstStyle/>
          <a:p>
            <a:r>
              <a:rPr lang="fr-CH" b="1">
                <a:ea typeface="+mn-lt"/>
                <a:cs typeface="+mn-lt"/>
              </a:rPr>
              <a:t>Coopération entre les lieux de formation</a:t>
            </a:r>
          </a:p>
          <a:p>
            <a:pPr marL="285750" indent="-285750">
              <a:buFont typeface="Arial" panose="020B0604020202020204" pitchFamily="34" charset="0"/>
              <a:buChar char="•"/>
            </a:pPr>
            <a:r>
              <a:rPr lang="fr-CH"/>
              <a:t>Compétences opérationnelles communes à toutes les branches</a:t>
            </a:r>
          </a:p>
          <a:p>
            <a:pPr marL="285750" indent="-285750">
              <a:buFont typeface="Arial" panose="020B0604020202020204" pitchFamily="34" charset="0"/>
              <a:buChar char="•"/>
            </a:pPr>
            <a:r>
              <a:rPr lang="fr-CH"/>
              <a:t>Planification de la formation coordonnée entre tous les lieux de formation </a:t>
            </a:r>
          </a:p>
          <a:p>
            <a:pPr marL="285750" indent="-285750">
              <a:buFont typeface="Arial" panose="020B0604020202020204" pitchFamily="34" charset="0"/>
              <a:buChar char="•"/>
            </a:pPr>
            <a:r>
              <a:rPr lang="fr-CH"/>
              <a:t>Instruments de mise en œuvre identiques (mandats pratiques)</a:t>
            </a:r>
          </a:p>
          <a:p>
            <a:pPr marL="285750" indent="-285750">
              <a:buFont typeface="Arial" panose="020B0604020202020204" pitchFamily="34" charset="0"/>
              <a:buChar char="•"/>
            </a:pPr>
            <a:r>
              <a:rPr lang="fr-CH"/>
              <a:t>Médias d’apprentissage scolaires pour les connaissances professionnelles</a:t>
            </a:r>
          </a:p>
          <a:p>
            <a:pPr marL="285750" indent="-285750">
              <a:buFont typeface="Arial" panose="020B0604020202020204" pitchFamily="34" charset="0"/>
              <a:buChar char="•"/>
            </a:pPr>
            <a:r>
              <a:rPr lang="fr-CH"/>
              <a:t>Dossier de formation numérique </a:t>
            </a:r>
          </a:p>
          <a:p>
            <a:pPr marL="285750" indent="-285750">
              <a:buFont typeface="Arial" panose="020B0604020202020204" pitchFamily="34" charset="0"/>
              <a:buChar char="•"/>
            </a:pPr>
            <a:r>
              <a:rPr lang="fr-CH"/>
              <a:t>Portfolio personnel    </a:t>
            </a:r>
          </a:p>
          <a:p>
            <a:endParaRPr lang="de-CH" b="1">
              <a:cs typeface="Arial"/>
            </a:endParaRPr>
          </a:p>
          <a:p>
            <a:r>
              <a:rPr lang="fr-CH" b="1"/>
              <a:t>Formes et cadres d’apprentissage</a:t>
            </a:r>
          </a:p>
          <a:p>
            <a:pPr marL="285750" indent="-285750">
              <a:buFont typeface="Arial" panose="020B0604020202020204" pitchFamily="34" charset="0"/>
              <a:buChar char="•"/>
            </a:pPr>
            <a:r>
              <a:rPr lang="fr-CH"/>
              <a:t>Apprentissage autonome et individualisé = apprenti-e-s responsables</a:t>
            </a:r>
          </a:p>
          <a:p>
            <a:pPr marL="285750" indent="-285750">
              <a:buFont typeface="Arial" panose="020B0604020202020204" pitchFamily="34" charset="0"/>
              <a:buChar char="•"/>
            </a:pPr>
            <a:r>
              <a:rPr lang="fr-CH"/>
              <a:t>Accompagnement et coaching</a:t>
            </a:r>
          </a:p>
          <a:p>
            <a:pPr marL="285750" indent="-285750">
              <a:buFont typeface="Arial" panose="020B0604020202020204" pitchFamily="34" charset="0"/>
              <a:buChar char="•"/>
            </a:pPr>
            <a:r>
              <a:rPr lang="fr-CH"/>
              <a:t>Les apprenti-e-s acquièrent une première expérience dans la gestion de projet</a:t>
            </a:r>
          </a:p>
          <a:p>
            <a:pPr marL="285750" indent="-285750">
              <a:buFont typeface="Arial" panose="020B0604020202020204" pitchFamily="34" charset="0"/>
              <a:buChar char="•"/>
            </a:pPr>
            <a:r>
              <a:rPr lang="fr-CH"/>
              <a:t>Cadres d’apprentissage hybrides </a:t>
            </a:r>
          </a:p>
          <a:p>
            <a:pPr marL="285750" indent="-285750">
              <a:buFont typeface="Arial" panose="020B0604020202020204" pitchFamily="34" charset="0"/>
              <a:buChar char="•"/>
            </a:pPr>
            <a:r>
              <a:rPr lang="fr-CH"/>
              <a:t>Outils numériques</a:t>
            </a:r>
          </a:p>
        </p:txBody>
      </p:sp>
      <p:sp>
        <p:nvSpPr>
          <p:cNvPr id="4" name="Foliennummernplatzhalter 3">
            <a:extLst>
              <a:ext uri="{FF2B5EF4-FFF2-40B4-BE49-F238E27FC236}">
                <a16:creationId xmlns:a16="http://schemas.microsoft.com/office/drawing/2014/main" id="{1287B06C-C2D2-49FE-9FDD-0F2AD69FC81D}"/>
              </a:ext>
            </a:extLst>
          </p:cNvPr>
          <p:cNvSpPr>
            <a:spLocks noGrp="1"/>
          </p:cNvSpPr>
          <p:nvPr>
            <p:ph type="sldNum" sz="quarter" idx="4"/>
          </p:nvPr>
        </p:nvSpPr>
        <p:spPr/>
        <p:txBody>
          <a:bodyPr/>
          <a:lstStyle/>
          <a:p>
            <a:fld id="{208DA8C3-C42B-9A42-8EE5-4A20E5B7F456}" type="slidenum">
              <a:rPr lang="de-CH" smtClean="0"/>
              <a:pPr/>
              <a:t>4</a:t>
            </a:fld>
            <a:endParaRPr lang="de-CH"/>
          </a:p>
        </p:txBody>
      </p:sp>
      <p:pic>
        <p:nvPicPr>
          <p:cNvPr id="9" name="Grafik 8" descr="Kreise mit Pfeilen Silhouette">
            <a:extLst>
              <a:ext uri="{FF2B5EF4-FFF2-40B4-BE49-F238E27FC236}">
                <a16:creationId xmlns:a16="http://schemas.microsoft.com/office/drawing/2014/main" id="{CB874DD8-62EF-4789-A914-692DE50A6F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8000" y="1831268"/>
            <a:ext cx="914400" cy="914400"/>
          </a:xfrm>
          <a:prstGeom prst="rect">
            <a:avLst/>
          </a:prstGeom>
        </p:spPr>
      </p:pic>
      <p:pic>
        <p:nvPicPr>
          <p:cNvPr id="13" name="Grafik 12" descr="Geschäftswachstum Silhouette">
            <a:extLst>
              <a:ext uri="{FF2B5EF4-FFF2-40B4-BE49-F238E27FC236}">
                <a16:creationId xmlns:a16="http://schemas.microsoft.com/office/drawing/2014/main" id="{1F9CF3AA-6DE2-4DFF-88AC-6F6DC680D2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8000" y="3786214"/>
            <a:ext cx="914400" cy="914400"/>
          </a:xfrm>
          <a:prstGeom prst="rect">
            <a:avLst/>
          </a:prstGeom>
        </p:spPr>
      </p:pic>
    </p:spTree>
    <p:extLst>
      <p:ext uri="{BB962C8B-B14F-4D97-AF65-F5344CB8AC3E}">
        <p14:creationId xmlns:p14="http://schemas.microsoft.com/office/powerpoint/2010/main" val="53866559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ED2E558-902C-40F5-8887-D9B6F966F221}"/>
              </a:ext>
            </a:extLst>
          </p:cNvPr>
          <p:cNvSpPr>
            <a:spLocks noGrp="1"/>
          </p:cNvSpPr>
          <p:nvPr>
            <p:ph type="title"/>
          </p:nvPr>
        </p:nvSpPr>
        <p:spPr/>
        <p:txBody>
          <a:bodyPr/>
          <a:lstStyle/>
          <a:p>
            <a:r>
              <a:rPr lang="fr-CH">
                <a:latin typeface="Arial"/>
                <a:cs typeface="Arial"/>
              </a:rPr>
              <a:t>Les principales nouveautés en bref (2/2)</a:t>
            </a:r>
          </a:p>
        </p:txBody>
      </p:sp>
      <p:sp>
        <p:nvSpPr>
          <p:cNvPr id="6" name="Textplatzhalter 5">
            <a:extLst>
              <a:ext uri="{FF2B5EF4-FFF2-40B4-BE49-F238E27FC236}">
                <a16:creationId xmlns:a16="http://schemas.microsoft.com/office/drawing/2014/main" id="{D1FEEE84-B61E-4C62-A40F-380C1BEEE7A7}"/>
              </a:ext>
            </a:extLst>
          </p:cNvPr>
          <p:cNvSpPr>
            <a:spLocks noGrp="1"/>
          </p:cNvSpPr>
          <p:nvPr>
            <p:ph type="body" sz="quarter" idx="11"/>
          </p:nvPr>
        </p:nvSpPr>
        <p:spPr>
          <a:xfrm>
            <a:off x="720001" y="1087929"/>
            <a:ext cx="11113200" cy="4680000"/>
          </a:xfrm>
        </p:spPr>
        <p:txBody>
          <a:bodyPr vert="horz" lIns="0" tIns="0" rIns="0" bIns="0" rtlCol="0" anchor="t">
            <a:noAutofit/>
          </a:bodyPr>
          <a:lstStyle/>
          <a:p>
            <a:r>
              <a:rPr lang="fr-CH" b="1"/>
              <a:t>Orientation vers les compétences opérationnelles</a:t>
            </a:r>
          </a:p>
          <a:p>
            <a:pPr marL="285750" indent="-285750">
              <a:buFont typeface="Arial" pitchFamily="2" charset="2"/>
              <a:buChar char="•"/>
            </a:pPr>
            <a:r>
              <a:rPr lang="fr-CH"/>
              <a:t>Orientation systématique vers les compétences opérationnelles dans les trois lieux de formation</a:t>
            </a:r>
          </a:p>
          <a:p>
            <a:pPr marL="285750" indent="-285750">
              <a:buFont typeface="Arial" pitchFamily="2" charset="2"/>
              <a:buChar char="•"/>
            </a:pPr>
            <a:r>
              <a:rPr lang="fr-CH"/>
              <a:t>À la fin de leur formation, les apprenti-e-s sont opérationnels</a:t>
            </a:r>
          </a:p>
          <a:p>
            <a:pPr marL="285750" indent="-285750">
              <a:buFont typeface="Arial" pitchFamily="2" charset="2"/>
              <a:buChar char="•"/>
            </a:pPr>
            <a:r>
              <a:rPr lang="fr-CH"/>
              <a:t>L’accent est mis sur les situations de travail centrales, abandon des « branches typiques »</a:t>
            </a:r>
          </a:p>
          <a:p>
            <a:endParaRPr lang="de-CH" sz="1100">
              <a:cs typeface="Arial" panose="020B0604020202020204"/>
            </a:endParaRPr>
          </a:p>
          <a:p>
            <a:r>
              <a:rPr lang="fr-CH" b="1"/>
              <a:t>Individualisation &amp; flexibilisation de la formation</a:t>
            </a:r>
          </a:p>
          <a:p>
            <a:r>
              <a:rPr lang="fr-CH"/>
              <a:t>Intérêts et forces des apprenti-e-s et besoins des entreprises formatrices :</a:t>
            </a:r>
          </a:p>
          <a:p>
            <a:pPr marL="285750" indent="-285750">
              <a:buFont typeface="Arial" pitchFamily="2" charset="2"/>
              <a:buChar char="•"/>
            </a:pPr>
            <a:r>
              <a:rPr lang="fr-CH"/>
              <a:t>Domaines à choix</a:t>
            </a:r>
          </a:p>
          <a:p>
            <a:pPr marL="285750" indent="-285750">
              <a:buFont typeface="Arial" pitchFamily="2" charset="2"/>
              <a:buChar char="•"/>
            </a:pPr>
            <a:r>
              <a:rPr lang="fr-CH"/>
              <a:t>Options</a:t>
            </a:r>
          </a:p>
          <a:p>
            <a:pPr marL="285750" indent="-285750">
              <a:buFont typeface="Arial" pitchFamily="2" charset="2"/>
              <a:buChar char="•"/>
            </a:pPr>
            <a:r>
              <a:rPr lang="fr-CH"/>
              <a:t>Maturité professionnelle en cours d’apprentissage</a:t>
            </a:r>
          </a:p>
          <a:p>
            <a:pPr marL="285750" indent="-285750">
              <a:buFont typeface="Arial" pitchFamily="2" charset="2"/>
              <a:buChar char="•"/>
            </a:pPr>
            <a:r>
              <a:rPr lang="fr-CH"/>
              <a:t>Portfolio personnel</a:t>
            </a:r>
          </a:p>
          <a:p>
            <a:pPr marL="285750" indent="-285750">
              <a:buFont typeface="Arial" pitchFamily="2" charset="2"/>
              <a:buChar char="•"/>
            </a:pPr>
            <a:r>
              <a:rPr lang="fr-CH"/>
              <a:t>Champ professionnel coordonné avec les niveaux AFP et CFC </a:t>
            </a:r>
          </a:p>
          <a:p>
            <a:endParaRPr lang="de-CH">
              <a:cs typeface="Arial"/>
            </a:endParaRPr>
          </a:p>
          <a:p>
            <a:r>
              <a:rPr lang="fr-CH" b="1"/>
              <a:t>Instruments de mise en œuvre pour la pratique</a:t>
            </a:r>
          </a:p>
          <a:p>
            <a:pPr marL="285750" indent="-285750">
              <a:buFont typeface="Arial" pitchFamily="2" charset="2"/>
              <a:buChar char="•"/>
            </a:pPr>
            <a:r>
              <a:rPr lang="fr-CH"/>
              <a:t>Normes minimales pour les 19 branches de formation et d’examens </a:t>
            </a:r>
          </a:p>
          <a:p>
            <a:pPr marL="285750" indent="-285750">
              <a:buFont typeface="Arial" pitchFamily="2" charset="2"/>
              <a:buChar char="•"/>
            </a:pPr>
            <a:r>
              <a:rPr lang="fr-CH"/>
              <a:t>Développement des compétences : mandats pratiques et grilles de compétences</a:t>
            </a:r>
          </a:p>
          <a:p>
            <a:pPr marL="285750" indent="-285750">
              <a:buFont typeface="Arial" pitchFamily="2" charset="2"/>
              <a:buChar char="•"/>
            </a:pPr>
            <a:r>
              <a:rPr lang="fr-CH"/>
              <a:t>Évaluation des compétences : entretien de qualification et rapport de formation, note d’expérience </a:t>
            </a:r>
            <a:br>
              <a:rPr lang="fr-CH"/>
            </a:br>
            <a:r>
              <a:rPr lang="fr-CH"/>
              <a:t>(instrument d’évaluation - Contrôle des compétences par l’entreprise) </a:t>
            </a:r>
          </a:p>
        </p:txBody>
      </p:sp>
      <p:sp>
        <p:nvSpPr>
          <p:cNvPr id="4" name="Foliennummernplatzhalter 3">
            <a:extLst>
              <a:ext uri="{FF2B5EF4-FFF2-40B4-BE49-F238E27FC236}">
                <a16:creationId xmlns:a16="http://schemas.microsoft.com/office/drawing/2014/main" id="{1287B06C-C2D2-49FE-9FDD-0F2AD69FC81D}"/>
              </a:ext>
            </a:extLst>
          </p:cNvPr>
          <p:cNvSpPr>
            <a:spLocks noGrp="1"/>
          </p:cNvSpPr>
          <p:nvPr>
            <p:ph type="sldNum" sz="quarter" idx="4"/>
          </p:nvPr>
        </p:nvSpPr>
        <p:spPr/>
        <p:txBody>
          <a:bodyPr/>
          <a:lstStyle/>
          <a:p>
            <a:fld id="{208DA8C3-C42B-9A42-8EE5-4A20E5B7F456}" type="slidenum">
              <a:rPr lang="de-CH" smtClean="0"/>
              <a:pPr/>
              <a:t>5</a:t>
            </a:fld>
            <a:endParaRPr lang="de-CH"/>
          </a:p>
        </p:txBody>
      </p:sp>
      <p:pic>
        <p:nvPicPr>
          <p:cNvPr id="3" name="Grafik 2" descr="Kompass Silhouette">
            <a:extLst>
              <a:ext uri="{FF2B5EF4-FFF2-40B4-BE49-F238E27FC236}">
                <a16:creationId xmlns:a16="http://schemas.microsoft.com/office/drawing/2014/main" id="{3BE30D5B-36A8-422F-8F0A-0466188CE3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82429" y="1388828"/>
            <a:ext cx="914400" cy="914400"/>
          </a:xfrm>
          <a:prstGeom prst="rect">
            <a:avLst/>
          </a:prstGeom>
        </p:spPr>
      </p:pic>
      <p:pic>
        <p:nvPicPr>
          <p:cNvPr id="11" name="Grafik 10" descr="Mitarbeiterausweis Silhouette">
            <a:extLst>
              <a:ext uri="{FF2B5EF4-FFF2-40B4-BE49-F238E27FC236}">
                <a16:creationId xmlns:a16="http://schemas.microsoft.com/office/drawing/2014/main" id="{2D545E3E-24B3-4423-9709-7F5AD123B4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82429" y="3059785"/>
            <a:ext cx="914400" cy="914400"/>
          </a:xfrm>
          <a:prstGeom prst="rect">
            <a:avLst/>
          </a:prstGeom>
        </p:spPr>
      </p:pic>
      <p:pic>
        <p:nvPicPr>
          <p:cNvPr id="17" name="Grafik 16" descr="Blaupause Silhouette">
            <a:extLst>
              <a:ext uri="{FF2B5EF4-FFF2-40B4-BE49-F238E27FC236}">
                <a16:creationId xmlns:a16="http://schemas.microsoft.com/office/drawing/2014/main" id="{5ED70725-3AA6-4783-AA28-5F652BAB4D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82429" y="4903043"/>
            <a:ext cx="914400" cy="914400"/>
          </a:xfrm>
          <a:prstGeom prst="rect">
            <a:avLst/>
          </a:prstGeom>
        </p:spPr>
      </p:pic>
    </p:spTree>
    <p:extLst>
      <p:ext uri="{BB962C8B-B14F-4D97-AF65-F5344CB8AC3E}">
        <p14:creationId xmlns:p14="http://schemas.microsoft.com/office/powerpoint/2010/main" val="398498356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1EC02-AFEC-4675-8A41-64CC981A8C98}"/>
              </a:ext>
            </a:extLst>
          </p:cNvPr>
          <p:cNvSpPr>
            <a:spLocks noGrp="1"/>
          </p:cNvSpPr>
          <p:nvPr>
            <p:ph type="title"/>
          </p:nvPr>
        </p:nvSpPr>
        <p:spPr/>
        <p:txBody>
          <a:bodyPr/>
          <a:lstStyle/>
          <a:p>
            <a:r>
              <a:rPr lang="fr-CH"/>
              <a:t>Exigences posées aux apprenti-e-s (1/2)</a:t>
            </a:r>
          </a:p>
        </p:txBody>
      </p:sp>
      <p:graphicFrame>
        <p:nvGraphicFramePr>
          <p:cNvPr id="7" name="Tabelle 7">
            <a:extLst>
              <a:ext uri="{FF2B5EF4-FFF2-40B4-BE49-F238E27FC236}">
                <a16:creationId xmlns:a16="http://schemas.microsoft.com/office/drawing/2014/main" id="{0D37A1B4-A3A3-4B69-91A2-C4DEB7FAFB88}"/>
              </a:ext>
            </a:extLst>
          </p:cNvPr>
          <p:cNvGraphicFramePr>
            <a:graphicFrameLocks noGrp="1"/>
          </p:cNvGraphicFramePr>
          <p:nvPr>
            <p:ph sz="quarter" idx="13"/>
          </p:nvPr>
        </p:nvGraphicFramePr>
        <p:xfrm>
          <a:off x="720725" y="1223963"/>
          <a:ext cx="11232000" cy="4236720"/>
        </p:xfrm>
        <a:graphic>
          <a:graphicData uri="http://schemas.openxmlformats.org/drawingml/2006/table">
            <a:tbl>
              <a:tblPr firstRow="1" bandRow="1">
                <a:tableStyleId>{93296810-A885-4BE3-A3E7-6D5BEEA58F35}</a:tableStyleId>
              </a:tblPr>
              <a:tblGrid>
                <a:gridCol w="1512000">
                  <a:extLst>
                    <a:ext uri="{9D8B030D-6E8A-4147-A177-3AD203B41FA5}">
                      <a16:colId xmlns:a16="http://schemas.microsoft.com/office/drawing/2014/main" val="704895210"/>
                    </a:ext>
                  </a:extLst>
                </a:gridCol>
                <a:gridCol w="3240000">
                  <a:extLst>
                    <a:ext uri="{9D8B030D-6E8A-4147-A177-3AD203B41FA5}">
                      <a16:colId xmlns:a16="http://schemas.microsoft.com/office/drawing/2014/main" val="1201564000"/>
                    </a:ext>
                  </a:extLst>
                </a:gridCol>
                <a:gridCol w="3240000">
                  <a:extLst>
                    <a:ext uri="{9D8B030D-6E8A-4147-A177-3AD203B41FA5}">
                      <a16:colId xmlns:a16="http://schemas.microsoft.com/office/drawing/2014/main" val="1914878866"/>
                    </a:ext>
                  </a:extLst>
                </a:gridCol>
                <a:gridCol w="3240000">
                  <a:extLst>
                    <a:ext uri="{9D8B030D-6E8A-4147-A177-3AD203B41FA5}">
                      <a16:colId xmlns:a16="http://schemas.microsoft.com/office/drawing/2014/main" val="1520933469"/>
                    </a:ext>
                  </a:extLst>
                </a:gridCol>
              </a:tblGrid>
              <a:tr h="0">
                <a:tc>
                  <a:txBody>
                    <a:bodyPr/>
                    <a:lstStyle/>
                    <a:p>
                      <a:endParaRPr lang="de-CH" sz="1100"/>
                    </a:p>
                  </a:txBody>
                  <a:tcPr/>
                </a:tc>
                <a:tc>
                  <a:txBody>
                    <a:bodyPr/>
                    <a:lstStyle/>
                    <a:p>
                      <a:r>
                        <a:rPr lang="fr-CH" sz="1100"/>
                        <a:t>Employée/Employé de commerce AFP</a:t>
                      </a:r>
                    </a:p>
                  </a:txBody>
                  <a:tcPr/>
                </a:tc>
                <a:tc>
                  <a:txBody>
                    <a:bodyPr/>
                    <a:lstStyle/>
                    <a:p>
                      <a:r>
                        <a:rPr lang="fr-CH" sz="1100"/>
                        <a:t>Employée/Employé de commerce CFC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100"/>
                        <a:t>Employée/Employé de commerce CFC avec MP 1</a:t>
                      </a:r>
                    </a:p>
                  </a:txBody>
                  <a:tcPr/>
                </a:tc>
                <a:extLst>
                  <a:ext uri="{0D108BD9-81ED-4DB2-BD59-A6C34878D82A}">
                    <a16:rowId xmlns:a16="http://schemas.microsoft.com/office/drawing/2014/main" val="2003242521"/>
                  </a:ext>
                </a:extLst>
              </a:tr>
              <a:tr h="0">
                <a:tc>
                  <a:txBody>
                    <a:bodyPr/>
                    <a:lstStyle/>
                    <a:p>
                      <a:r>
                        <a:rPr lang="fr-CH" sz="1100" b="1"/>
                        <a:t>Diplôme</a:t>
                      </a:r>
                    </a:p>
                  </a:txBody>
                  <a:tcPr/>
                </a:tc>
                <a:tc>
                  <a:txBody>
                    <a:bodyPr/>
                    <a:lstStyle/>
                    <a:p>
                      <a:r>
                        <a:rPr lang="fr-CH" sz="1100"/>
                        <a:t>Attestation fédérale de formation professionnelle</a:t>
                      </a:r>
                    </a:p>
                  </a:txBody>
                  <a:tcPr/>
                </a:tc>
                <a:tc>
                  <a:txBody>
                    <a:bodyPr/>
                    <a:lstStyle/>
                    <a:p>
                      <a:r>
                        <a:rPr lang="fr-CH" sz="1100"/>
                        <a:t>Certificat fédéral de capacité</a:t>
                      </a:r>
                    </a:p>
                  </a:txBody>
                  <a:tcPr/>
                </a:tc>
                <a:tc>
                  <a:txBody>
                    <a:bodyPr/>
                    <a:lstStyle/>
                    <a:p>
                      <a:r>
                        <a:rPr lang="fr-CH" sz="1100"/>
                        <a:t>Certificat fédéral de capacité avec maturité professionnelle</a:t>
                      </a:r>
                    </a:p>
                  </a:txBody>
                  <a:tcPr/>
                </a:tc>
                <a:extLst>
                  <a:ext uri="{0D108BD9-81ED-4DB2-BD59-A6C34878D82A}">
                    <a16:rowId xmlns:a16="http://schemas.microsoft.com/office/drawing/2014/main" val="3447126767"/>
                  </a:ext>
                </a:extLst>
              </a:tr>
              <a:tr h="0">
                <a:tc>
                  <a:txBody>
                    <a:bodyPr/>
                    <a:lstStyle/>
                    <a:p>
                      <a:r>
                        <a:rPr lang="fr-CH" sz="1100" b="1"/>
                        <a:t>Durée</a:t>
                      </a:r>
                    </a:p>
                  </a:txBody>
                  <a:tcPr/>
                </a:tc>
                <a:tc>
                  <a:txBody>
                    <a:bodyPr/>
                    <a:lstStyle/>
                    <a:p>
                      <a:r>
                        <a:rPr lang="fr-CH" sz="1100"/>
                        <a:t>2 ans</a:t>
                      </a:r>
                    </a:p>
                  </a:txBody>
                  <a:tcPr/>
                </a:tc>
                <a:tc>
                  <a:txBody>
                    <a:bodyPr/>
                    <a:lstStyle/>
                    <a:p>
                      <a:r>
                        <a:rPr lang="fr-CH" sz="1100"/>
                        <a:t>3 ans</a:t>
                      </a:r>
                    </a:p>
                  </a:txBody>
                  <a:tcPr/>
                </a:tc>
                <a:tc>
                  <a:txBody>
                    <a:bodyPr/>
                    <a:lstStyle/>
                    <a:p>
                      <a:r>
                        <a:rPr lang="fr-CH" sz="1100"/>
                        <a:t>3 ans</a:t>
                      </a:r>
                    </a:p>
                  </a:txBody>
                  <a:tcPr/>
                </a:tc>
                <a:extLst>
                  <a:ext uri="{0D108BD9-81ED-4DB2-BD59-A6C34878D82A}">
                    <a16:rowId xmlns:a16="http://schemas.microsoft.com/office/drawing/2014/main" val="4228235181"/>
                  </a:ext>
                </a:extLst>
              </a:tr>
              <a:tr h="0">
                <a:tc>
                  <a:txBody>
                    <a:bodyPr/>
                    <a:lstStyle/>
                    <a:p>
                      <a:r>
                        <a:rPr lang="fr-CH" sz="1100" b="1"/>
                        <a:t>Exigences scolaires</a:t>
                      </a:r>
                    </a:p>
                  </a:txBody>
                  <a:tcPr/>
                </a:tc>
                <a:tc>
                  <a:txBody>
                    <a:bodyPr/>
                    <a:lstStyle/>
                    <a:p>
                      <a:pPr marL="171450" indent="-171450">
                        <a:buFont typeface="Arial" panose="020B0604020202020204" pitchFamily="34" charset="0"/>
                        <a:buChar char="•"/>
                      </a:pPr>
                      <a:r>
                        <a:rPr lang="fr-CH" sz="1100"/>
                        <a:t>Avoir terminé l’école obligatoire</a:t>
                      </a:r>
                    </a:p>
                    <a:p>
                      <a:pPr marL="171450" indent="-171450">
                        <a:buFont typeface="Arial" panose="020B0604020202020204" pitchFamily="34" charset="0"/>
                        <a:buChar char="•"/>
                      </a:pPr>
                      <a:r>
                        <a:rPr lang="fr-CH" sz="1100"/>
                        <a:t>Disposer de </a:t>
                      </a:r>
                      <a:r>
                        <a:rPr lang="fr-CH" sz="1100" b="1"/>
                        <a:t>bonnes connaissances orales et écrites</a:t>
                      </a:r>
                      <a:r>
                        <a:rPr lang="fr-CH" sz="1100"/>
                        <a:t> de la langue nationale de la région</a:t>
                      </a:r>
                    </a:p>
                    <a:p>
                      <a:pPr marL="171450" indent="-171450">
                        <a:buFont typeface="Arial" panose="020B0604020202020204" pitchFamily="34" charset="0"/>
                        <a:buChar char="•"/>
                      </a:pPr>
                      <a:r>
                        <a:rPr lang="fr-CH" sz="1100"/>
                        <a:t>Avoir des prérequis pour apprendre </a:t>
                      </a:r>
                      <a:r>
                        <a:rPr lang="fr-CH" sz="1100" b="1"/>
                        <a:t>une</a:t>
                      </a:r>
                      <a:r>
                        <a:rPr lang="fr-CH" sz="1100"/>
                        <a:t> langue étrangère</a:t>
                      </a:r>
                    </a:p>
                  </a:txBody>
                  <a:tcPr/>
                </a:tc>
                <a:tc>
                  <a:txBody>
                    <a:bodyPr/>
                    <a:lstStyle/>
                    <a:p>
                      <a:pPr marL="171450" indent="-171450">
                        <a:buFont typeface="Arial" panose="020B0604020202020204" pitchFamily="34" charset="0"/>
                        <a:buChar char="•"/>
                      </a:pPr>
                      <a:r>
                        <a:rPr lang="fr-CH" sz="1100"/>
                        <a:t>Avoir terminé l’école obligatoire et obtenu des </a:t>
                      </a:r>
                      <a:r>
                        <a:rPr lang="fr-CH" sz="1100" b="1"/>
                        <a:t>résultats moyens à bons</a:t>
                      </a:r>
                    </a:p>
                    <a:p>
                      <a:pPr marL="171450" indent="-171450">
                        <a:buFont typeface="Arial" panose="020B0604020202020204" pitchFamily="34" charset="0"/>
                        <a:buChar char="•"/>
                      </a:pPr>
                      <a:r>
                        <a:rPr lang="fr-CH" sz="1100"/>
                        <a:t>Disposer de </a:t>
                      </a:r>
                      <a:r>
                        <a:rPr lang="fr-CH" sz="1100" b="1"/>
                        <a:t>bonnes connaissances orales et écrites</a:t>
                      </a:r>
                      <a:r>
                        <a:rPr lang="fr-CH" sz="1100"/>
                        <a:t> de la langue nationale de la région</a:t>
                      </a:r>
                    </a:p>
                    <a:p>
                      <a:pPr marL="171450" indent="-171450">
                        <a:buFont typeface="Arial" panose="020B0604020202020204" pitchFamily="34" charset="0"/>
                        <a:buChar char="•"/>
                      </a:pPr>
                      <a:r>
                        <a:rPr lang="fr-CH" sz="1100"/>
                        <a:t>Avoir des prérequis pour apprendre </a:t>
                      </a:r>
                      <a:r>
                        <a:rPr lang="fr-CH" sz="1100" b="1"/>
                        <a:t>deux</a:t>
                      </a:r>
                      <a:r>
                        <a:rPr lang="fr-CH" sz="1100"/>
                        <a:t> langues étrangères</a:t>
                      </a:r>
                    </a:p>
                  </a:txBody>
                  <a:tcPr/>
                </a:tc>
                <a:tc>
                  <a:txBody>
                    <a:bodyPr/>
                    <a:lstStyle/>
                    <a:p>
                      <a:pPr marL="171450" indent="-171450">
                        <a:buFont typeface="Arial" panose="020B0604020202020204" pitchFamily="34" charset="0"/>
                        <a:buChar char="•"/>
                      </a:pPr>
                      <a:r>
                        <a:rPr lang="fr-CH" sz="1100"/>
                        <a:t>Avoir terminé l’école obligatoire et obtenu des </a:t>
                      </a:r>
                      <a:r>
                        <a:rPr lang="fr-CH" sz="1100" b="1"/>
                        <a:t>résultats bons à très bons au degré secondaire I</a:t>
                      </a:r>
                    </a:p>
                    <a:p>
                      <a:pPr marL="171450" indent="-171450">
                        <a:buFont typeface="Arial" panose="020B0604020202020204" pitchFamily="34" charset="0"/>
                        <a:buChar char="•"/>
                      </a:pPr>
                      <a:r>
                        <a:rPr lang="fr-CH" sz="1100"/>
                        <a:t>Témoigner d’une </a:t>
                      </a:r>
                      <a:r>
                        <a:rPr lang="fr-CH" sz="1100" b="1"/>
                        <a:t>grande volonté d’apprendre au niveau scolaire</a:t>
                      </a:r>
                      <a:r>
                        <a:rPr lang="fr-CH" sz="1100"/>
                        <a:t> et, le cas échéant, réussir un examen d’admission (selon la réglementation cantonale</a:t>
                      </a:r>
                    </a:p>
                  </a:txBody>
                  <a:tcPr/>
                </a:tc>
                <a:extLst>
                  <a:ext uri="{0D108BD9-81ED-4DB2-BD59-A6C34878D82A}">
                    <a16:rowId xmlns:a16="http://schemas.microsoft.com/office/drawing/2014/main" val="2508112188"/>
                  </a:ext>
                </a:extLst>
              </a:tr>
              <a:tr h="0">
                <a:tc>
                  <a:txBody>
                    <a:bodyPr/>
                    <a:lstStyle/>
                    <a:p>
                      <a:r>
                        <a:rPr lang="fr-CH" sz="1100" b="1"/>
                        <a:t>Forme de formation</a:t>
                      </a:r>
                    </a:p>
                  </a:txBody>
                  <a:tcPr/>
                </a:tc>
                <a:tc>
                  <a:txBody>
                    <a:bodyPr/>
                    <a:lstStyle/>
                    <a:p>
                      <a:r>
                        <a:rPr lang="fr-CH" sz="1100"/>
                        <a:t>Formation duale dans l’entreprise formatrice et à l’école professionnelle</a:t>
                      </a:r>
                    </a:p>
                  </a:txBody>
                  <a:tcPr/>
                </a:tc>
                <a:tc>
                  <a:txBody>
                    <a:bodyPr/>
                    <a:lstStyle/>
                    <a:p>
                      <a:r>
                        <a:rPr lang="fr-CH" sz="1100"/>
                        <a:t>Formation duale dans l’entreprise formatrice et à l’école professionnelle (FIEn) ou formation en école à plein temps avec stage intégré (FIEc) </a:t>
                      </a:r>
                    </a:p>
                  </a:txBody>
                  <a:tcPr/>
                </a:tc>
                <a:tc>
                  <a:txBody>
                    <a:bodyPr/>
                    <a:lstStyle/>
                    <a:p>
                      <a:r>
                        <a:rPr lang="fr-CH" sz="1100"/>
                        <a:t>Formation duale dans l’entreprise formatrice et à l’école professionnelle (FIEn) ou formation en école à plein temps avec stage intégré (FIEc)</a:t>
                      </a:r>
                    </a:p>
                  </a:txBody>
                  <a:tcPr/>
                </a:tc>
                <a:extLst>
                  <a:ext uri="{0D108BD9-81ED-4DB2-BD59-A6C34878D82A}">
                    <a16:rowId xmlns:a16="http://schemas.microsoft.com/office/drawing/2014/main" val="187772422"/>
                  </a:ext>
                </a:extLst>
              </a:tr>
              <a:tr h="0">
                <a:tc>
                  <a:txBody>
                    <a:bodyPr/>
                    <a:lstStyle/>
                    <a:p>
                      <a:r>
                        <a:rPr lang="fr-CH" sz="1100" b="1"/>
                        <a:t>Formation scolaire</a:t>
                      </a:r>
                    </a:p>
                  </a:txBody>
                  <a:tcPr/>
                </a:tc>
                <a:tc>
                  <a:txBody>
                    <a:bodyPr/>
                    <a:lstStyle/>
                    <a:p>
                      <a:r>
                        <a:rPr lang="fr-CH" sz="1100"/>
                        <a:t>1</a:t>
                      </a:r>
                      <a:r>
                        <a:rPr lang="fr-CH" sz="1100" baseline="30000"/>
                        <a:t>re</a:t>
                      </a:r>
                      <a:r>
                        <a:rPr lang="fr-CH" sz="1100"/>
                        <a:t> année d’apprentissage : 2 jours par semaine</a:t>
                      </a:r>
                    </a:p>
                    <a:p>
                      <a:r>
                        <a:rPr lang="fr-CH" sz="1100"/>
                        <a:t>2</a:t>
                      </a:r>
                      <a:r>
                        <a:rPr lang="fr-CH" sz="1100" baseline="30000"/>
                        <a:t>e</a:t>
                      </a:r>
                      <a:r>
                        <a:rPr lang="fr-CH" sz="1100"/>
                        <a:t> année d’apprentissage : 1 jour par semaine</a:t>
                      </a:r>
                    </a:p>
                  </a:txBody>
                  <a:tcPr/>
                </a:tc>
                <a:tc>
                  <a:txBody>
                    <a:bodyPr/>
                    <a:lstStyle/>
                    <a:p>
                      <a:r>
                        <a:rPr lang="fr-CH" sz="1100"/>
                        <a:t>1</a:t>
                      </a:r>
                      <a:r>
                        <a:rPr lang="fr-CH" sz="1100" baseline="30000"/>
                        <a:t>re</a:t>
                      </a:r>
                      <a:r>
                        <a:rPr lang="fr-CH" sz="1100"/>
                        <a:t> année d’apprentissage : 2 jours par semaine</a:t>
                      </a:r>
                    </a:p>
                    <a:p>
                      <a:r>
                        <a:rPr lang="fr-CH" sz="1100"/>
                        <a:t>2</a:t>
                      </a:r>
                      <a:r>
                        <a:rPr lang="fr-CH" sz="1100" baseline="30000"/>
                        <a:t>e</a:t>
                      </a:r>
                      <a:r>
                        <a:rPr lang="fr-CH" sz="1100"/>
                        <a:t> année d’apprentissage : 2 jours par semaine</a:t>
                      </a:r>
                    </a:p>
                    <a:p>
                      <a:r>
                        <a:rPr lang="fr-CH" sz="1100"/>
                        <a:t>3</a:t>
                      </a:r>
                      <a:r>
                        <a:rPr lang="fr-CH" sz="1100" baseline="30000"/>
                        <a:t>e</a:t>
                      </a:r>
                      <a:r>
                        <a:rPr lang="fr-CH" sz="1100"/>
                        <a:t> année d’apprentissage : 1 jour par semaine </a:t>
                      </a:r>
                    </a:p>
                  </a:txBody>
                  <a:tcPr/>
                </a:tc>
                <a:tc>
                  <a:txBody>
                    <a:bodyPr/>
                    <a:lstStyle/>
                    <a:p>
                      <a:r>
                        <a:rPr lang="fr-CH" sz="1100"/>
                        <a:t>2 jours par semaine pendant toute la durée de la formation</a:t>
                      </a:r>
                    </a:p>
                    <a:p>
                      <a:endParaRPr lang="fr-CH" sz="1100"/>
                    </a:p>
                    <a:p>
                      <a:endParaRPr lang="de-CH" sz="1100"/>
                    </a:p>
                    <a:p>
                      <a:r>
                        <a:rPr lang="fr-CH" sz="1100"/>
                        <a:t>Formation générale approfondie en mathématiques, histoire, politique, technique et environnement (cf. plan d’études cadre MP).</a:t>
                      </a:r>
                    </a:p>
                  </a:txBody>
                  <a:tcPr/>
                </a:tc>
                <a:extLst>
                  <a:ext uri="{0D108BD9-81ED-4DB2-BD59-A6C34878D82A}">
                    <a16:rowId xmlns:a16="http://schemas.microsoft.com/office/drawing/2014/main" val="1518882134"/>
                  </a:ext>
                </a:extLst>
              </a:tr>
            </a:tbl>
          </a:graphicData>
        </a:graphic>
      </p:graphicFrame>
      <p:sp>
        <p:nvSpPr>
          <p:cNvPr id="4" name="Foliennummernplatzhalter 3">
            <a:extLst>
              <a:ext uri="{FF2B5EF4-FFF2-40B4-BE49-F238E27FC236}">
                <a16:creationId xmlns:a16="http://schemas.microsoft.com/office/drawing/2014/main" id="{32901571-D479-4E32-9A28-81D646A14880}"/>
              </a:ext>
            </a:extLst>
          </p:cNvPr>
          <p:cNvSpPr>
            <a:spLocks noGrp="1"/>
          </p:cNvSpPr>
          <p:nvPr>
            <p:ph type="sldNum" sz="quarter" idx="4"/>
          </p:nvPr>
        </p:nvSpPr>
        <p:spPr/>
        <p:txBody>
          <a:bodyPr/>
          <a:lstStyle/>
          <a:p>
            <a:fld id="{208DA8C3-C42B-9A42-8EE5-4A20E5B7F456}" type="slidenum">
              <a:rPr lang="de-CH" smtClean="0"/>
              <a:pPr/>
              <a:t>6</a:t>
            </a:fld>
            <a:endParaRPr lang="de-CH"/>
          </a:p>
        </p:txBody>
      </p:sp>
    </p:spTree>
    <p:extLst>
      <p:ext uri="{BB962C8B-B14F-4D97-AF65-F5344CB8AC3E}">
        <p14:creationId xmlns:p14="http://schemas.microsoft.com/office/powerpoint/2010/main" val="254307156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1EC02-AFEC-4675-8A41-64CC981A8C98}"/>
              </a:ext>
            </a:extLst>
          </p:cNvPr>
          <p:cNvSpPr>
            <a:spLocks noGrp="1"/>
          </p:cNvSpPr>
          <p:nvPr>
            <p:ph type="title"/>
          </p:nvPr>
        </p:nvSpPr>
        <p:spPr/>
        <p:txBody>
          <a:bodyPr/>
          <a:lstStyle/>
          <a:p>
            <a:r>
              <a:rPr lang="fr-CH"/>
              <a:t>Exigences posées aux apprenti-e-s (2/2)</a:t>
            </a:r>
          </a:p>
        </p:txBody>
      </p:sp>
      <p:graphicFrame>
        <p:nvGraphicFramePr>
          <p:cNvPr id="7" name="Tabelle 7">
            <a:extLst>
              <a:ext uri="{FF2B5EF4-FFF2-40B4-BE49-F238E27FC236}">
                <a16:creationId xmlns:a16="http://schemas.microsoft.com/office/drawing/2014/main" id="{0D37A1B4-A3A3-4B69-91A2-C4DEB7FAFB88}"/>
              </a:ext>
            </a:extLst>
          </p:cNvPr>
          <p:cNvGraphicFramePr>
            <a:graphicFrameLocks noGrp="1"/>
          </p:cNvGraphicFramePr>
          <p:nvPr>
            <p:ph sz="quarter" idx="13"/>
          </p:nvPr>
        </p:nvGraphicFramePr>
        <p:xfrm>
          <a:off x="720725" y="1223963"/>
          <a:ext cx="11232000" cy="4892040"/>
        </p:xfrm>
        <a:graphic>
          <a:graphicData uri="http://schemas.openxmlformats.org/drawingml/2006/table">
            <a:tbl>
              <a:tblPr firstRow="1" bandRow="1">
                <a:tableStyleId>{93296810-A885-4BE3-A3E7-6D5BEEA58F35}</a:tableStyleId>
              </a:tblPr>
              <a:tblGrid>
                <a:gridCol w="1512000">
                  <a:extLst>
                    <a:ext uri="{9D8B030D-6E8A-4147-A177-3AD203B41FA5}">
                      <a16:colId xmlns:a16="http://schemas.microsoft.com/office/drawing/2014/main" val="704895210"/>
                    </a:ext>
                  </a:extLst>
                </a:gridCol>
                <a:gridCol w="3240000">
                  <a:extLst>
                    <a:ext uri="{9D8B030D-6E8A-4147-A177-3AD203B41FA5}">
                      <a16:colId xmlns:a16="http://schemas.microsoft.com/office/drawing/2014/main" val="1201564000"/>
                    </a:ext>
                  </a:extLst>
                </a:gridCol>
                <a:gridCol w="3240000">
                  <a:extLst>
                    <a:ext uri="{9D8B030D-6E8A-4147-A177-3AD203B41FA5}">
                      <a16:colId xmlns:a16="http://schemas.microsoft.com/office/drawing/2014/main" val="1914878866"/>
                    </a:ext>
                  </a:extLst>
                </a:gridCol>
                <a:gridCol w="3240000">
                  <a:extLst>
                    <a:ext uri="{9D8B030D-6E8A-4147-A177-3AD203B41FA5}">
                      <a16:colId xmlns:a16="http://schemas.microsoft.com/office/drawing/2014/main" val="1520933469"/>
                    </a:ext>
                  </a:extLst>
                </a:gridCol>
              </a:tblGrid>
              <a:tr h="0">
                <a:tc>
                  <a:txBody>
                    <a:bodyPr/>
                    <a:lstStyle/>
                    <a:p>
                      <a:endParaRPr lang="de-CH" sz="1100"/>
                    </a:p>
                  </a:txBody>
                  <a:tcPr/>
                </a:tc>
                <a:tc>
                  <a:txBody>
                    <a:bodyPr/>
                    <a:lstStyle/>
                    <a:p>
                      <a:r>
                        <a:rPr lang="fr-CH" sz="1100"/>
                        <a:t>Employée/Employé de commerce AFP</a:t>
                      </a:r>
                    </a:p>
                  </a:txBody>
                  <a:tcPr/>
                </a:tc>
                <a:tc>
                  <a:txBody>
                    <a:bodyPr/>
                    <a:lstStyle/>
                    <a:p>
                      <a:r>
                        <a:rPr lang="fr-CH" sz="1100"/>
                        <a:t>Employée/Employé de commerce CFC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100"/>
                        <a:t>Employée/Employé de commerce CFC avec MP 1</a:t>
                      </a:r>
                    </a:p>
                  </a:txBody>
                  <a:tcPr/>
                </a:tc>
                <a:extLst>
                  <a:ext uri="{0D108BD9-81ED-4DB2-BD59-A6C34878D82A}">
                    <a16:rowId xmlns:a16="http://schemas.microsoft.com/office/drawing/2014/main" val="2003242521"/>
                  </a:ext>
                </a:extLst>
              </a:tr>
              <a:tr h="0">
                <a:tc>
                  <a:txBody>
                    <a:bodyPr/>
                    <a:lstStyle/>
                    <a:p>
                      <a:r>
                        <a:rPr lang="fr-CH" sz="1100" b="1"/>
                        <a:t>Domaines de compétences opérationnelles</a:t>
                      </a:r>
                    </a:p>
                  </a:txBody>
                  <a:tcPr/>
                </a:tc>
                <a:tc>
                  <a:txBody>
                    <a:bodyPr/>
                    <a:lstStyle/>
                    <a:p>
                      <a:pPr marL="171450" indent="-171450">
                        <a:buFont typeface="Arial" panose="020B0604020202020204" pitchFamily="34" charset="0"/>
                        <a:buChar char="•"/>
                      </a:pPr>
                      <a:r>
                        <a:rPr lang="fr-CH" sz="1100"/>
                        <a:t>Gestion du développement professionnel et personnel</a:t>
                      </a:r>
                    </a:p>
                    <a:p>
                      <a:pPr marL="171450" indent="-171450">
                        <a:buFont typeface="Arial" panose="020B0604020202020204" pitchFamily="34" charset="0"/>
                        <a:buChar char="•"/>
                      </a:pPr>
                      <a:r>
                        <a:rPr lang="fr-CH" sz="1100"/>
                        <a:t>Communication avec différents groupes d’intérêts</a:t>
                      </a:r>
                    </a:p>
                    <a:p>
                      <a:pPr marL="171450" indent="-171450">
                        <a:buFont typeface="Arial" panose="020B0604020202020204" pitchFamily="34" charset="0"/>
                        <a:buChar char="•"/>
                      </a:pPr>
                      <a:r>
                        <a:rPr lang="fr-CH" sz="1100"/>
                        <a:t>Collaboration au sein de processus de travail en entreprise</a:t>
                      </a:r>
                    </a:p>
                    <a:p>
                      <a:pPr marL="171450" indent="-171450">
                        <a:buFont typeface="Arial" panose="020B0604020202020204" pitchFamily="34" charset="0"/>
                        <a:buChar char="•"/>
                      </a:pPr>
                      <a:r>
                        <a:rPr lang="fr-CH" sz="1100"/>
                        <a:t>Gestion d’infrastructures et d’applications</a:t>
                      </a:r>
                    </a:p>
                    <a:p>
                      <a:pPr marL="171450" indent="-171450">
                        <a:buFont typeface="Arial" panose="020B0604020202020204" pitchFamily="34" charset="0"/>
                        <a:buChar char="•"/>
                      </a:pPr>
                      <a:r>
                        <a:rPr lang="fr-CH" sz="1100"/>
                        <a:t>Traitement d’informations et de contenus</a:t>
                      </a:r>
                    </a:p>
                  </a:txBody>
                  <a:tcPr/>
                </a:tc>
                <a:tc>
                  <a:txBody>
                    <a:bodyPr/>
                    <a:lstStyle/>
                    <a:p>
                      <a:pPr marL="171450" indent="-171450">
                        <a:buFont typeface="Arial" panose="020B0604020202020204" pitchFamily="34" charset="0"/>
                        <a:buChar char="•"/>
                      </a:pPr>
                      <a:r>
                        <a:rPr lang="fr-CH" sz="1100"/>
                        <a:t>Travail au sein de structures d’activité et d’organisation dynamiques</a:t>
                      </a:r>
                    </a:p>
                    <a:p>
                      <a:pPr marL="171450" indent="-171450">
                        <a:buFont typeface="Arial" panose="020B0604020202020204" pitchFamily="34" charset="0"/>
                        <a:buChar char="•"/>
                      </a:pPr>
                      <a:r>
                        <a:rPr lang="fr-CH" sz="1100"/>
                        <a:t>Interaction dans un milieu de travail interconnecté</a:t>
                      </a:r>
                    </a:p>
                    <a:p>
                      <a:pPr marL="171450" indent="-171450">
                        <a:buFont typeface="Arial" panose="020B0604020202020204" pitchFamily="34" charset="0"/>
                        <a:buChar char="•"/>
                      </a:pPr>
                      <a:r>
                        <a:rPr lang="fr-CH" sz="1100"/>
                        <a:t>Coordination des processus de travail en entreprise</a:t>
                      </a:r>
                    </a:p>
                    <a:p>
                      <a:pPr marL="171450" indent="-171450">
                        <a:buFont typeface="Arial" panose="020B0604020202020204" pitchFamily="34" charset="0"/>
                        <a:buChar char="•"/>
                      </a:pPr>
                      <a:r>
                        <a:rPr lang="fr-CH" sz="1100"/>
                        <a:t>Gestion des relations avec les clients et les fournisseurs</a:t>
                      </a:r>
                    </a:p>
                    <a:p>
                      <a:pPr marL="171450" indent="-171450">
                        <a:buFont typeface="Arial" panose="020B0604020202020204" pitchFamily="34" charset="0"/>
                        <a:buChar char="•"/>
                      </a:pPr>
                      <a:r>
                        <a:rPr lang="fr-CH" sz="1100"/>
                        <a:t>Utilisation des technologies numériques du monde du travail</a:t>
                      </a:r>
                    </a:p>
                  </a:txBody>
                  <a:tcPr/>
                </a:tc>
                <a:tc>
                  <a:txBody>
                    <a:bodyPr/>
                    <a:lstStyle/>
                    <a:p>
                      <a:r>
                        <a:rPr lang="fr-CH" sz="1100"/>
                        <a:t>Les domaines de compétences opérationnelles sont les mêmes que pour les employé-e-s de commerce CFC.</a:t>
                      </a:r>
                    </a:p>
                  </a:txBody>
                  <a:tcPr/>
                </a:tc>
                <a:extLst>
                  <a:ext uri="{0D108BD9-81ED-4DB2-BD59-A6C34878D82A}">
                    <a16:rowId xmlns:a16="http://schemas.microsoft.com/office/drawing/2014/main" val="2611403946"/>
                  </a:ext>
                </a:extLst>
              </a:tr>
              <a:tr h="0">
                <a:tc>
                  <a:txBody>
                    <a:bodyPr/>
                    <a:lstStyle/>
                    <a:p>
                      <a:r>
                        <a:rPr lang="fr-CH" sz="1100" b="1"/>
                        <a:t>Langues étrangères</a:t>
                      </a:r>
                    </a:p>
                  </a:txBody>
                  <a:tcPr/>
                </a:tc>
                <a:tc>
                  <a:txBody>
                    <a:bodyPr/>
                    <a:lstStyle/>
                    <a:p>
                      <a:r>
                        <a:rPr lang="fr-CH" sz="1100"/>
                        <a:t>Toutes les personnes en formation apprennent </a:t>
                      </a:r>
                      <a:r>
                        <a:rPr lang="fr-CH" sz="1100" b="1"/>
                        <a:t>une langue étrangère</a:t>
                      </a:r>
                      <a:r>
                        <a:rPr lang="fr-CH" sz="1100"/>
                        <a:t> au </a:t>
                      </a:r>
                      <a:r>
                        <a:rPr lang="fr-CH" sz="1100" b="1"/>
                        <a:t>niveau A2</a:t>
                      </a:r>
                      <a:r>
                        <a:rPr lang="fr-CH" sz="1100"/>
                        <a:t> dans le cadre de leur formation. Celle-ci est fixée par le canton.</a:t>
                      </a:r>
                    </a:p>
                  </a:txBody>
                  <a:tcPr/>
                </a:tc>
                <a:tc>
                  <a:txBody>
                    <a:bodyPr/>
                    <a:lstStyle/>
                    <a:p>
                      <a:r>
                        <a:rPr lang="fr-CH" sz="1100"/>
                        <a:t>Toutes les personnes en formation apprennent </a:t>
                      </a:r>
                      <a:r>
                        <a:rPr lang="fr-CH" sz="1100" b="1"/>
                        <a:t>deux langues étrangères</a:t>
                      </a:r>
                      <a:r>
                        <a:rPr lang="fr-CH" sz="1100"/>
                        <a:t> dans le cadre de leur formation. Dans la première langue étrangère, qui est fixée par le canton, les personnes en formation acquièrent des compétences orales et écrites approfondies (</a:t>
                      </a:r>
                      <a:r>
                        <a:rPr lang="fr-CH" sz="1100" b="1"/>
                        <a:t>niveau B1</a:t>
                      </a:r>
                      <a:r>
                        <a:rPr lang="fr-CH" sz="1100"/>
                        <a:t>).  La deuxième langue étrangère est enseignée dans le cadre des domaines à choix.</a:t>
                      </a:r>
                    </a:p>
                  </a:txBody>
                  <a:tcPr/>
                </a:tc>
                <a:tc>
                  <a:txBody>
                    <a:bodyPr/>
                    <a:lstStyle/>
                    <a:p>
                      <a:r>
                        <a:rPr lang="fr-CH" sz="1100" b="1"/>
                        <a:t>Deux langues étrangères</a:t>
                      </a:r>
                      <a:r>
                        <a:rPr lang="fr-CH" sz="1100"/>
                        <a:t> sont enseignées dans le cadre de l’apprentissage de base du CFC et de la maturité professionnelle. C’est pourquoi les personnes en formation qui suivent la maturité professionnelle ont plus de leçons dans les langues étrangères et atteignent par conséquent le niveau de langue d’</a:t>
                      </a:r>
                      <a:r>
                        <a:rPr lang="fr-CH" sz="1100" b="1"/>
                        <a:t>au moins B2</a:t>
                      </a:r>
                      <a:r>
                        <a:rPr lang="fr-CH" sz="1100"/>
                        <a:t> dans les deux langues.</a:t>
                      </a:r>
                    </a:p>
                  </a:txBody>
                  <a:tcPr/>
                </a:tc>
                <a:extLst>
                  <a:ext uri="{0D108BD9-81ED-4DB2-BD59-A6C34878D82A}">
                    <a16:rowId xmlns:a16="http://schemas.microsoft.com/office/drawing/2014/main" val="4003262851"/>
                  </a:ext>
                </a:extLst>
              </a:tr>
              <a:tr h="0">
                <a:tc>
                  <a:txBody>
                    <a:bodyPr/>
                    <a:lstStyle/>
                    <a:p>
                      <a:r>
                        <a:rPr lang="fr-CH" sz="1100" b="1"/>
                        <a:t>Perspectives</a:t>
                      </a:r>
                    </a:p>
                  </a:txBody>
                  <a:tcPr/>
                </a:tc>
                <a:tc>
                  <a:txBody>
                    <a:bodyPr/>
                    <a:lstStyle/>
                    <a:p>
                      <a:pPr marL="171450" indent="-171450">
                        <a:buFont typeface="Arial" panose="020B0604020202020204" pitchFamily="34" charset="0"/>
                        <a:buChar char="•"/>
                      </a:pPr>
                      <a:r>
                        <a:rPr lang="fr-CH" sz="1100"/>
                        <a:t>Entrer sur le marché du travail</a:t>
                      </a:r>
                    </a:p>
                    <a:p>
                      <a:pPr marL="171450" indent="-171450">
                        <a:buFont typeface="Arial" panose="020B0604020202020204" pitchFamily="34" charset="0"/>
                        <a:buChar char="•"/>
                      </a:pPr>
                      <a:r>
                        <a:rPr lang="fr-CH" sz="1100"/>
                        <a:t>Passer à la formation professionnelle initiale d’employé-e de commerce CFC (2 ou 3 ans, selon les conditions personnelles)</a:t>
                      </a:r>
                    </a:p>
                    <a:p>
                      <a:pPr marL="171450" indent="-171450">
                        <a:buFont typeface="Arial" panose="020B0604020202020204" pitchFamily="34" charset="0"/>
                        <a:buChar char="•"/>
                      </a:pPr>
                      <a:r>
                        <a:rPr lang="fr-CH" sz="1100"/>
                        <a:t>Formations continues menant au certificat (sans diplôme fédéral)</a:t>
                      </a:r>
                    </a:p>
                  </a:txBody>
                  <a:tcPr/>
                </a:tc>
                <a:tc>
                  <a:txBody>
                    <a:bodyPr/>
                    <a:lstStyle/>
                    <a:p>
                      <a:pPr marL="171450" indent="-171450">
                        <a:buFont typeface="Arial" panose="020B0604020202020204" pitchFamily="34" charset="0"/>
                        <a:buChar char="•"/>
                      </a:pPr>
                      <a:r>
                        <a:rPr lang="fr-CH" sz="1100"/>
                        <a:t>Entrer sur le marché du travail</a:t>
                      </a:r>
                    </a:p>
                    <a:p>
                      <a:pPr marL="171450" indent="-171450">
                        <a:buFont typeface="Arial" panose="020B0604020202020204" pitchFamily="34" charset="0"/>
                        <a:buChar char="•"/>
                      </a:pPr>
                      <a:r>
                        <a:rPr lang="fr-CH" sz="1100"/>
                        <a:t>Suivre une formation professionnelle supérieure (examens professionnels et examens professionnels fédéraux supérieurs, écoles supérieures)</a:t>
                      </a:r>
                    </a:p>
                    <a:p>
                      <a:pPr marL="171450" indent="-171450">
                        <a:buFont typeface="Arial" panose="020B0604020202020204" pitchFamily="34" charset="0"/>
                        <a:buChar char="•"/>
                      </a:pPr>
                      <a:r>
                        <a:rPr lang="fr-CH" sz="1100"/>
                        <a:t>Obtenir ensuite la maturité professionnelle (MP 2)</a:t>
                      </a:r>
                    </a:p>
                  </a:txBody>
                  <a:tcPr/>
                </a:tc>
                <a:tc>
                  <a:txBody>
                    <a:bodyPr/>
                    <a:lstStyle/>
                    <a:p>
                      <a:pPr marL="171450" indent="-171450">
                        <a:buFont typeface="Arial" panose="020B0604020202020204" pitchFamily="34" charset="0"/>
                        <a:buChar char="•"/>
                      </a:pPr>
                      <a:r>
                        <a:rPr lang="fr-CH" sz="1100"/>
                        <a:t>Entrer sur le marché du travail</a:t>
                      </a:r>
                    </a:p>
                    <a:p>
                      <a:pPr marL="171450" indent="-171450">
                        <a:buFont typeface="Arial" panose="020B0604020202020204" pitchFamily="34" charset="0"/>
                        <a:buChar char="•"/>
                      </a:pPr>
                      <a:r>
                        <a:rPr lang="fr-CH" sz="1100"/>
                        <a:t>Étudier dans une haute école spécialisée</a:t>
                      </a:r>
                    </a:p>
                    <a:p>
                      <a:pPr marL="171450" indent="-171450">
                        <a:buFont typeface="Arial" panose="020B0604020202020204" pitchFamily="34" charset="0"/>
                        <a:buChar char="•"/>
                      </a:pPr>
                      <a:r>
                        <a:rPr lang="fr-CH" sz="1100"/>
                        <a:t>Étudier dans une haute école pédagogique sous certaines conditions</a:t>
                      </a:r>
                    </a:p>
                    <a:p>
                      <a:pPr marL="171450" indent="-171450">
                        <a:buFont typeface="Arial" panose="020B0604020202020204" pitchFamily="34" charset="0"/>
                        <a:buChar char="•"/>
                      </a:pPr>
                      <a:r>
                        <a:rPr lang="fr-CH" sz="1100"/>
                        <a:t>Emprunter la passerelle vers les hautes écoles universitaires</a:t>
                      </a:r>
                    </a:p>
                  </a:txBody>
                  <a:tcPr/>
                </a:tc>
                <a:extLst>
                  <a:ext uri="{0D108BD9-81ED-4DB2-BD59-A6C34878D82A}">
                    <a16:rowId xmlns:a16="http://schemas.microsoft.com/office/drawing/2014/main" val="1753389862"/>
                  </a:ext>
                </a:extLst>
              </a:tr>
            </a:tbl>
          </a:graphicData>
        </a:graphic>
      </p:graphicFrame>
      <p:sp>
        <p:nvSpPr>
          <p:cNvPr id="4" name="Foliennummernplatzhalter 3">
            <a:extLst>
              <a:ext uri="{FF2B5EF4-FFF2-40B4-BE49-F238E27FC236}">
                <a16:creationId xmlns:a16="http://schemas.microsoft.com/office/drawing/2014/main" id="{32901571-D479-4E32-9A28-81D646A14880}"/>
              </a:ext>
            </a:extLst>
          </p:cNvPr>
          <p:cNvSpPr>
            <a:spLocks noGrp="1"/>
          </p:cNvSpPr>
          <p:nvPr>
            <p:ph type="sldNum" sz="quarter" idx="4"/>
          </p:nvPr>
        </p:nvSpPr>
        <p:spPr/>
        <p:txBody>
          <a:bodyPr/>
          <a:lstStyle/>
          <a:p>
            <a:fld id="{208DA8C3-C42B-9A42-8EE5-4A20E5B7F456}" type="slidenum">
              <a:rPr lang="de-CH" smtClean="0"/>
              <a:pPr/>
              <a:t>7</a:t>
            </a:fld>
            <a:endParaRPr lang="de-CH"/>
          </a:p>
        </p:txBody>
      </p:sp>
      <p:sp>
        <p:nvSpPr>
          <p:cNvPr id="3" name="Textfeld 1">
            <a:extLst>
              <a:ext uri="{FF2B5EF4-FFF2-40B4-BE49-F238E27FC236}">
                <a16:creationId xmlns:a16="http://schemas.microsoft.com/office/drawing/2014/main" id="{EA9F71C3-3083-C022-41C3-2378BDBAC5B2}"/>
              </a:ext>
            </a:extLst>
          </p:cNvPr>
          <p:cNvSpPr txBox="1"/>
          <p:nvPr/>
        </p:nvSpPr>
        <p:spPr>
          <a:xfrm>
            <a:off x="4315745" y="6149001"/>
            <a:ext cx="7783353"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H" sz="1200">
                <a:ea typeface="+mn-lt"/>
                <a:cs typeface="Arial"/>
              </a:rPr>
              <a:t>Lien : </a:t>
            </a:r>
            <a:r>
              <a:rPr lang="fr-CH" sz="1200">
                <a:ea typeface="+mn-lt"/>
                <a:cs typeface="+mn-lt"/>
                <a:hlinkClick r:id="rId3"/>
              </a:rPr>
              <a:t>Exigences posées aux personnes en formation à partir de 2023</a:t>
            </a:r>
            <a:r>
              <a:rPr lang="fr-CH" sz="1200">
                <a:ea typeface="+mn-lt"/>
                <a:cs typeface="+mn-lt"/>
              </a:rPr>
              <a:t> </a:t>
            </a:r>
          </a:p>
        </p:txBody>
      </p:sp>
    </p:spTree>
    <p:extLst>
      <p:ext uri="{BB962C8B-B14F-4D97-AF65-F5344CB8AC3E}">
        <p14:creationId xmlns:p14="http://schemas.microsoft.com/office/powerpoint/2010/main" val="348407384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A9891-5A35-4E73-82BC-876CFC183B14}"/>
              </a:ext>
            </a:extLst>
          </p:cNvPr>
          <p:cNvSpPr>
            <a:spLocks noGrp="1"/>
          </p:cNvSpPr>
          <p:nvPr>
            <p:ph type="title"/>
          </p:nvPr>
        </p:nvSpPr>
        <p:spPr/>
        <p:txBody>
          <a:bodyPr/>
          <a:lstStyle/>
          <a:p>
            <a:r>
              <a:rPr lang="fr-CH"/>
              <a:t>Domaines à choix</a:t>
            </a:r>
          </a:p>
        </p:txBody>
      </p:sp>
      <p:sp>
        <p:nvSpPr>
          <p:cNvPr id="3" name="Textplatzhalter 2">
            <a:extLst>
              <a:ext uri="{FF2B5EF4-FFF2-40B4-BE49-F238E27FC236}">
                <a16:creationId xmlns:a16="http://schemas.microsoft.com/office/drawing/2014/main" id="{CDEE8936-C383-4673-8AC8-05EDCB8B1329}"/>
              </a:ext>
            </a:extLst>
          </p:cNvPr>
          <p:cNvSpPr>
            <a:spLocks noGrp="1"/>
          </p:cNvSpPr>
          <p:nvPr>
            <p:ph type="body" sz="quarter" idx="11"/>
          </p:nvPr>
        </p:nvSpPr>
        <p:spPr/>
        <p:txBody>
          <a:bodyPr vert="horz" lIns="0" tIns="0" rIns="0" bIns="0" rtlCol="0" anchor="t">
            <a:noAutofit/>
          </a:bodyPr>
          <a:lstStyle/>
          <a:p>
            <a:r>
              <a:rPr lang="fr-CH" b="1"/>
              <a:t>Domaine à choix A</a:t>
            </a:r>
          </a:p>
          <a:p>
            <a:pPr marL="285750" indent="-285750">
              <a:buFont typeface="Arial" panose="020B0604020202020204" pitchFamily="34" charset="0"/>
              <a:buChar char="•"/>
            </a:pPr>
            <a:r>
              <a:rPr lang="fr-CH"/>
              <a:t>Deuxième langue étrangère (connaissances orales et écrites approfondies)</a:t>
            </a:r>
          </a:p>
          <a:p>
            <a:pPr marL="285750" indent="-285750">
              <a:buFont typeface="Arial" panose="020B0604020202020204" pitchFamily="34" charset="0"/>
              <a:buChar char="•"/>
            </a:pPr>
            <a:endParaRPr lang="de-CH">
              <a:cs typeface="Arial"/>
            </a:endParaRPr>
          </a:p>
          <a:p>
            <a:r>
              <a:rPr lang="fr-CH" b="1"/>
              <a:t>Domaine à choix B</a:t>
            </a:r>
          </a:p>
          <a:p>
            <a:pPr marL="285750" indent="-285750">
              <a:buFont typeface="Arial" panose="020B0604020202020204" pitchFamily="34" charset="0"/>
              <a:buChar char="•"/>
            </a:pPr>
            <a:r>
              <a:rPr lang="fr-CH"/>
              <a:t>Travail de projet individuel (communication orale et acquisition de compétences culturelles dans une deuxième langue étrangère, idem voir ci-dessus)</a:t>
            </a:r>
          </a:p>
          <a:p>
            <a:endParaRPr lang="de-CH"/>
          </a:p>
          <a:p>
            <a:r>
              <a:rPr lang="fr-CH"/>
              <a:t>Le domaine à choix est défini par les parties au contrat d’apprentissage et enseigné </a:t>
            </a:r>
            <a:r>
              <a:rPr lang="fr-CH" b="1"/>
              <a:t>pendant les 4 premiers semestres</a:t>
            </a:r>
            <a:r>
              <a:rPr lang="fr-CH"/>
              <a:t>. Le domaine à choix </a:t>
            </a:r>
            <a:r>
              <a:rPr lang="fr-CH" b="1"/>
              <a:t>n’est</a:t>
            </a:r>
            <a:r>
              <a:rPr lang="fr-CH"/>
              <a:t> </a:t>
            </a:r>
            <a:r>
              <a:rPr lang="fr-CH" b="1"/>
              <a:t>pas</a:t>
            </a:r>
            <a:r>
              <a:rPr lang="fr-CH"/>
              <a:t> </a:t>
            </a:r>
            <a:r>
              <a:rPr lang="fr-CH" b="1"/>
              <a:t>inscrit dans le contrat d’apprentissage</a:t>
            </a:r>
            <a:r>
              <a:rPr lang="fr-CH"/>
              <a:t>. L’école professionnelle soutient la prise de décision « au début de la formation ».</a:t>
            </a:r>
          </a:p>
        </p:txBody>
      </p:sp>
      <p:sp>
        <p:nvSpPr>
          <p:cNvPr id="4" name="Foliennummernplatzhalter 3">
            <a:extLst>
              <a:ext uri="{FF2B5EF4-FFF2-40B4-BE49-F238E27FC236}">
                <a16:creationId xmlns:a16="http://schemas.microsoft.com/office/drawing/2014/main" id="{13AAF49C-1020-4AC8-8E21-EC43B3F345D0}"/>
              </a:ext>
            </a:extLst>
          </p:cNvPr>
          <p:cNvSpPr>
            <a:spLocks noGrp="1"/>
          </p:cNvSpPr>
          <p:nvPr>
            <p:ph type="sldNum" sz="quarter" idx="4"/>
          </p:nvPr>
        </p:nvSpPr>
        <p:spPr/>
        <p:txBody>
          <a:bodyPr/>
          <a:lstStyle/>
          <a:p>
            <a:fld id="{208DA8C3-C42B-9A42-8EE5-4A20E5B7F456}" type="slidenum">
              <a:rPr lang="de-CH" smtClean="0"/>
              <a:pPr/>
              <a:t>8</a:t>
            </a:fld>
            <a:endParaRPr lang="de-CH"/>
          </a:p>
        </p:txBody>
      </p:sp>
    </p:spTree>
    <p:extLst>
      <p:ext uri="{BB962C8B-B14F-4D97-AF65-F5344CB8AC3E}">
        <p14:creationId xmlns:p14="http://schemas.microsoft.com/office/powerpoint/2010/main" val="335303523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C4755-404A-4D89-828D-6A11608DC8AE}"/>
              </a:ext>
            </a:extLst>
          </p:cNvPr>
          <p:cNvSpPr>
            <a:spLocks noGrp="1"/>
          </p:cNvSpPr>
          <p:nvPr>
            <p:ph type="title"/>
          </p:nvPr>
        </p:nvSpPr>
        <p:spPr/>
        <p:txBody>
          <a:bodyPr/>
          <a:lstStyle/>
          <a:p>
            <a:r>
              <a:rPr lang="fr-CH"/>
              <a:t>Options</a:t>
            </a:r>
          </a:p>
        </p:txBody>
      </p:sp>
      <p:sp>
        <p:nvSpPr>
          <p:cNvPr id="3" name="Textplatzhalter 2">
            <a:extLst>
              <a:ext uri="{FF2B5EF4-FFF2-40B4-BE49-F238E27FC236}">
                <a16:creationId xmlns:a16="http://schemas.microsoft.com/office/drawing/2014/main" id="{4FB5B2EA-AA42-4804-8D15-97D56CDD61D0}"/>
              </a:ext>
            </a:extLst>
          </p:cNvPr>
          <p:cNvSpPr>
            <a:spLocks noGrp="1"/>
          </p:cNvSpPr>
          <p:nvPr>
            <p:ph type="body" sz="quarter" idx="11"/>
          </p:nvPr>
        </p:nvSpPr>
        <p:spPr/>
        <p:txBody>
          <a:bodyPr vert="horz" lIns="0" tIns="0" rIns="0" bIns="0" rtlCol="0" anchor="t">
            <a:noAutofit/>
          </a:bodyPr>
          <a:lstStyle/>
          <a:p>
            <a:pPr marL="285750" indent="-285750">
              <a:buFont typeface="Arial" panose="020B0604020202020204" pitchFamily="34" charset="0"/>
              <a:buChar char="•"/>
            </a:pPr>
            <a:r>
              <a:rPr lang="fr-CH"/>
              <a:t>Sont enseignées en 3</a:t>
            </a:r>
            <a:r>
              <a:rPr lang="fr-CH" baseline="30000"/>
              <a:t>e</a:t>
            </a:r>
            <a:r>
              <a:rPr lang="fr-CH"/>
              <a:t> année d’apprentissage</a:t>
            </a:r>
          </a:p>
          <a:p>
            <a:pPr marL="285750" indent="-285750">
              <a:buFont typeface="Arial" panose="020B0604020202020204" pitchFamily="34" charset="0"/>
              <a:buChar char="•"/>
            </a:pPr>
            <a:r>
              <a:rPr lang="fr-CH"/>
              <a:t>Choix par les parties au contrat d’apprentissage</a:t>
            </a:r>
          </a:p>
          <a:p>
            <a:pPr marL="285750" indent="-285750">
              <a:buFont typeface="Arial" panose="020B0604020202020204" pitchFamily="34" charset="0"/>
              <a:buChar char="•"/>
            </a:pPr>
            <a:r>
              <a:rPr lang="fr-CH"/>
              <a:t>L’entreprise formatrice soutient les apprentis dans la mise en œuvre de l’option</a:t>
            </a:r>
          </a:p>
          <a:p>
            <a:pPr marL="285750" indent="-285750">
              <a:buFont typeface="Arial" panose="020B0604020202020204" pitchFamily="34" charset="0"/>
              <a:buChar char="•"/>
            </a:pPr>
            <a:endParaRPr lang="de-CH" b="1">
              <a:cs typeface="Arial" panose="020B0604020202020204"/>
            </a:endParaRPr>
          </a:p>
          <a:p>
            <a:pPr marL="285750" indent="-285750">
              <a:buFont typeface="Arial" panose="020B0604020202020204" pitchFamily="34" charset="0"/>
              <a:buChar char="•"/>
            </a:pPr>
            <a:r>
              <a:rPr lang="fr-CH" b="1"/>
              <a:t>Finances</a:t>
            </a:r>
          </a:p>
          <a:p>
            <a:pPr marL="645160" lvl="2" indent="-285750">
              <a:buFont typeface="Arial" panose="020B0604020202020204" pitchFamily="34" charset="0"/>
              <a:buChar char="•"/>
            </a:pPr>
            <a:r>
              <a:rPr lang="fr-CH"/>
              <a:t>Tâches comptables, gestion des salaires, établissement des comptes annuels</a:t>
            </a:r>
          </a:p>
          <a:p>
            <a:pPr marL="285750" indent="-285750">
              <a:buFont typeface="Arial" panose="020B0604020202020204" pitchFamily="34" charset="0"/>
              <a:buChar char="•"/>
            </a:pPr>
            <a:r>
              <a:rPr lang="fr-CH" b="1"/>
              <a:t>Communication dans la langue nationale</a:t>
            </a:r>
          </a:p>
          <a:p>
            <a:pPr marL="645160" lvl="2" indent="-285750">
              <a:buFont typeface="Arial" panose="020B0604020202020204" pitchFamily="34" charset="0"/>
              <a:buChar char="•"/>
            </a:pPr>
            <a:r>
              <a:rPr lang="fr-CH"/>
              <a:t>Mener des entretiens de conseil et de vente exigeants dans la langue nationale de la région</a:t>
            </a:r>
          </a:p>
          <a:p>
            <a:pPr marL="285750" indent="-285750">
              <a:buFont typeface="Arial" panose="020B0604020202020204" pitchFamily="34" charset="0"/>
              <a:buChar char="•"/>
            </a:pPr>
            <a:r>
              <a:rPr lang="fr-CH" b="1"/>
              <a:t>Communication dans la langue étrangère</a:t>
            </a:r>
          </a:p>
          <a:p>
            <a:pPr marL="645160" lvl="2" indent="-285750">
              <a:buFont typeface="Arial" panose="020B0604020202020204" pitchFamily="34" charset="0"/>
              <a:buChar char="•"/>
            </a:pPr>
            <a:r>
              <a:rPr lang="fr-CH"/>
              <a:t>Mener des entretiens de conseil et de vente exigeants dans la première langue étrangère</a:t>
            </a:r>
          </a:p>
          <a:p>
            <a:pPr marL="285750" indent="-285750">
              <a:buFont typeface="Arial" panose="020B0604020202020204" pitchFamily="34" charset="0"/>
              <a:buChar char="•"/>
            </a:pPr>
            <a:r>
              <a:rPr lang="fr-CH" b="1"/>
              <a:t>Technologie</a:t>
            </a:r>
          </a:p>
          <a:p>
            <a:pPr marL="645160" lvl="2" indent="-285750">
              <a:buFont typeface="Arial" panose="020B0604020202020204" pitchFamily="34" charset="0"/>
              <a:buChar char="•"/>
            </a:pPr>
            <a:r>
              <a:rPr lang="fr-CH"/>
              <a:t>Mettre en place et gérer des bases de données et des systèmes de gestion de contenu</a:t>
            </a:r>
          </a:p>
          <a:p>
            <a:pPr marL="645160" lvl="2" indent="-285750">
              <a:buFont typeface="Arial" panose="020B0604020202020204" pitchFamily="34" charset="0"/>
              <a:buChar char="•"/>
            </a:pPr>
            <a:r>
              <a:rPr lang="fr-CH"/>
              <a:t>Évaluer de grands ensembles de données et préparer les résultats </a:t>
            </a:r>
          </a:p>
        </p:txBody>
      </p:sp>
      <p:sp>
        <p:nvSpPr>
          <p:cNvPr id="4" name="Foliennummernplatzhalter 3">
            <a:extLst>
              <a:ext uri="{FF2B5EF4-FFF2-40B4-BE49-F238E27FC236}">
                <a16:creationId xmlns:a16="http://schemas.microsoft.com/office/drawing/2014/main" id="{3C332E72-7A26-40E9-9BC2-D2C0F06A5A3F}"/>
              </a:ext>
            </a:extLst>
          </p:cNvPr>
          <p:cNvSpPr>
            <a:spLocks noGrp="1"/>
          </p:cNvSpPr>
          <p:nvPr>
            <p:ph type="sldNum" sz="quarter" idx="4"/>
          </p:nvPr>
        </p:nvSpPr>
        <p:spPr/>
        <p:txBody>
          <a:bodyPr/>
          <a:lstStyle/>
          <a:p>
            <a:fld id="{208DA8C3-C42B-9A42-8EE5-4A20E5B7F456}" type="slidenum">
              <a:rPr lang="de-CH" smtClean="0"/>
              <a:pPr/>
              <a:t>9</a:t>
            </a:fld>
            <a:endParaRPr lang="de-CH"/>
          </a:p>
        </p:txBody>
      </p:sp>
    </p:spTree>
    <p:extLst>
      <p:ext uri="{BB962C8B-B14F-4D97-AF65-F5344CB8AC3E}">
        <p14:creationId xmlns:p14="http://schemas.microsoft.com/office/powerpoint/2010/main" val="4100661632"/>
      </p:ext>
    </p:extLst>
  </p:cSld>
  <p:clrMapOvr>
    <a:masterClrMapping/>
  </p:clrMapOvr>
  <p:transition spd="slow">
    <p:wipe/>
  </p:transition>
</p:sld>
</file>

<file path=ppt/theme/theme1.xml><?xml version="1.0" encoding="utf-8"?>
<a:theme xmlns:a="http://schemas.openxmlformats.org/drawingml/2006/main" name="Werbewirksam">
  <a:themeElements>
    <a:clrScheme name="Benutzerdefiniert 3">
      <a:dk1>
        <a:srgbClr val="28465A"/>
      </a:dk1>
      <a:lt1>
        <a:srgbClr val="FFFFFF"/>
      </a:lt1>
      <a:dk2>
        <a:srgbClr val="28465A"/>
      </a:dk2>
      <a:lt2>
        <a:srgbClr val="FFFFFF"/>
      </a:lt2>
      <a:accent1>
        <a:srgbClr val="00ADBA"/>
      </a:accent1>
      <a:accent2>
        <a:srgbClr val="1E4124"/>
      </a:accent2>
      <a:accent3>
        <a:srgbClr val="074349"/>
      </a:accent3>
      <a:accent4>
        <a:srgbClr val="00993A"/>
      </a:accent4>
      <a:accent5>
        <a:srgbClr val="9DBF17"/>
      </a:accent5>
      <a:accent6>
        <a:srgbClr val="2846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Vorlage (Folien)" id="{8B7FA33F-18C9-914A-9C71-962549E64CDC}" vid="{46205CE4-C780-AF43-B056-56EDC4F4B0BB}"/>
    </a:ext>
  </a:extLst>
</a:theme>
</file>

<file path=ppt/theme/theme2.xml><?xml version="1.0" encoding="utf-8"?>
<a:theme xmlns:a="http://schemas.openxmlformats.org/drawingml/2006/main" name="SKKAB Präsentation_template">
  <a:themeElements>
    <a:clrScheme name="Konvinik">
      <a:dk1>
        <a:srgbClr val="000000"/>
      </a:dk1>
      <a:lt1>
        <a:srgbClr val="FFFFFF"/>
      </a:lt1>
      <a:dk2>
        <a:srgbClr val="D9DEE2"/>
      </a:dk2>
      <a:lt2>
        <a:srgbClr val="F2F4F6"/>
      </a:lt2>
      <a:accent1>
        <a:srgbClr val="009FE3"/>
      </a:accent1>
      <a:accent2>
        <a:srgbClr val="008A3B"/>
      </a:accent2>
      <a:accent3>
        <a:srgbClr val="96C121"/>
      </a:accent3>
      <a:accent4>
        <a:srgbClr val="FFCC07"/>
      </a:accent4>
      <a:accent5>
        <a:srgbClr val="ED6B0B"/>
      </a:accent5>
      <a:accent6>
        <a:srgbClr val="E21A1F"/>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KKAB Präsentation_template" id="{563C9698-5685-40F3-BA15-3C8DA2E2C222}" vid="{3542B0A5-0A8D-4842-8F61-0F061348A90D}"/>
    </a:ext>
  </a:extLst>
</a:theme>
</file>

<file path=ppt/theme/theme3.xml><?xml version="1.0" encoding="utf-8"?>
<a:theme xmlns:a="http://schemas.openxmlformats.org/drawingml/2006/main" name="1_SKKAB Präsentation_template">
  <a:themeElements>
    <a:clrScheme name="Konvinik">
      <a:dk1>
        <a:srgbClr val="000000"/>
      </a:dk1>
      <a:lt1>
        <a:srgbClr val="FFFFFF"/>
      </a:lt1>
      <a:dk2>
        <a:srgbClr val="D9DEE2"/>
      </a:dk2>
      <a:lt2>
        <a:srgbClr val="F2F4F6"/>
      </a:lt2>
      <a:accent1>
        <a:srgbClr val="009FE3"/>
      </a:accent1>
      <a:accent2>
        <a:srgbClr val="008A3B"/>
      </a:accent2>
      <a:accent3>
        <a:srgbClr val="96C121"/>
      </a:accent3>
      <a:accent4>
        <a:srgbClr val="FFCC07"/>
      </a:accent4>
      <a:accent5>
        <a:srgbClr val="ED6B0B"/>
      </a:accent5>
      <a:accent6>
        <a:srgbClr val="E21A1F"/>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KKAB Präsentation_template" id="{563C9698-5685-40F3-BA15-3C8DA2E2C222}" vid="{3542B0A5-0A8D-4842-8F61-0F061348A90D}"/>
    </a:ext>
  </a:extLst>
</a:theme>
</file>

<file path=ppt/theme/theme4.xml><?xml version="1.0" encoding="utf-8"?>
<a:theme xmlns:a="http://schemas.openxmlformats.org/drawingml/2006/main" name="1_Werbewirksam">
  <a:themeElements>
    <a:clrScheme name="Benutzerdefiniert 3">
      <a:dk1>
        <a:srgbClr val="28465A"/>
      </a:dk1>
      <a:lt1>
        <a:srgbClr val="FFFFFF"/>
      </a:lt1>
      <a:dk2>
        <a:srgbClr val="28465A"/>
      </a:dk2>
      <a:lt2>
        <a:srgbClr val="FFFFFF"/>
      </a:lt2>
      <a:accent1>
        <a:srgbClr val="00ADBA"/>
      </a:accent1>
      <a:accent2>
        <a:srgbClr val="1E4124"/>
      </a:accent2>
      <a:accent3>
        <a:srgbClr val="074349"/>
      </a:accent3>
      <a:accent4>
        <a:srgbClr val="00993A"/>
      </a:accent4>
      <a:accent5>
        <a:srgbClr val="9DBF17"/>
      </a:accent5>
      <a:accent6>
        <a:srgbClr val="2846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Vorlage (Master)" id="{B261BD5A-1F39-EB4F-96B7-D2328DD1EB55}" vid="{6F3A9370-898D-E846-82AB-59FE450F3563}"/>
    </a:ext>
  </a:extLst>
</a:theme>
</file>

<file path=ppt/theme/theme5.xml><?xml version="1.0" encoding="utf-8"?>
<a:theme xmlns:a="http://schemas.openxmlformats.org/drawingml/2006/main" name="3_Werbewirksam">
  <a:themeElements>
    <a:clrScheme name="Benutzerdefiniert 3">
      <a:dk1>
        <a:srgbClr val="28465A"/>
      </a:dk1>
      <a:lt1>
        <a:srgbClr val="FFFFFF"/>
      </a:lt1>
      <a:dk2>
        <a:srgbClr val="28465A"/>
      </a:dk2>
      <a:lt2>
        <a:srgbClr val="FFFFFF"/>
      </a:lt2>
      <a:accent1>
        <a:srgbClr val="00ADBA"/>
      </a:accent1>
      <a:accent2>
        <a:srgbClr val="1E4124"/>
      </a:accent2>
      <a:accent3>
        <a:srgbClr val="074349"/>
      </a:accent3>
      <a:accent4>
        <a:srgbClr val="00993A"/>
      </a:accent4>
      <a:accent5>
        <a:srgbClr val="9DBF17"/>
      </a:accent5>
      <a:accent6>
        <a:srgbClr val="2846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8DA34C94-F923-4B2B-B002-8992AB377182}" vid="{38AD49D6-C18F-464F-9338-7E6EFDCD9A13}"/>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6f9f1c-05ff-47ec-96b3-779fffe7a505">
      <Terms xmlns="http://schemas.microsoft.com/office/infopath/2007/PartnerControls"/>
    </lcf76f155ced4ddcb4097134ff3c332f>
    <TaxCatchAll xmlns="85014d61-071f-4227-99db-bf3f09ac9ac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FB83494E3767248A12CFC9119A15AF2" ma:contentTypeVersion="12" ma:contentTypeDescription="Ein neues Dokument erstellen." ma:contentTypeScope="" ma:versionID="9906f948ac498c6e6e45df5147e60a06">
  <xsd:schema xmlns:xsd="http://www.w3.org/2001/XMLSchema" xmlns:xs="http://www.w3.org/2001/XMLSchema" xmlns:p="http://schemas.microsoft.com/office/2006/metadata/properties" xmlns:ns2="f46f9f1c-05ff-47ec-96b3-779fffe7a505" xmlns:ns3="85014d61-071f-4227-99db-bf3f09ac9acf" targetNamespace="http://schemas.microsoft.com/office/2006/metadata/properties" ma:root="true" ma:fieldsID="bc14caef76a2d9ed554b1b2ea45c8634" ns2:_="" ns3:_="">
    <xsd:import namespace="f46f9f1c-05ff-47ec-96b3-779fffe7a505"/>
    <xsd:import namespace="85014d61-071f-4227-99db-bf3f09ac9a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f9f1c-05ff-47ec-96b3-779fffe7a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2df1d545-4620-434d-9194-98b54452283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014d61-071f-4227-99db-bf3f09ac9a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6b2337-d2af-4ab0-b499-636a4afcabd9}" ma:internalName="TaxCatchAll" ma:showField="CatchAllData" ma:web="85014d61-071f-4227-99db-bf3f09ac9ac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408DAE-49A9-4839-A6E2-488E008986A7}">
  <ds:schemaRefs>
    <ds:schemaRef ds:uri="http://schemas.microsoft.com/sharepoint/v3/contenttype/forms"/>
  </ds:schemaRefs>
</ds:datastoreItem>
</file>

<file path=customXml/itemProps2.xml><?xml version="1.0" encoding="utf-8"?>
<ds:datastoreItem xmlns:ds="http://schemas.openxmlformats.org/officeDocument/2006/customXml" ds:itemID="{6B22B42B-89F0-4D5B-9259-4FB99B95DF5A}">
  <ds:schemaRefs>
    <ds:schemaRef ds:uri="85014d61-071f-4227-99db-bf3f09ac9acf"/>
    <ds:schemaRef ds:uri="f46f9f1c-05ff-47ec-96b3-779fffe7a5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8AB5CD-1B3A-48B1-A9DC-3C32F1E3B237}">
  <ds:schemaRefs>
    <ds:schemaRef ds:uri="85014d61-071f-4227-99db-bf3f09ac9acf"/>
    <ds:schemaRef ds:uri="f46f9f1c-05ff-47ec-96b3-779fffe7a5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PowerPoint-Vorlage (Folien)</Template>
  <TotalTime>5</TotalTime>
  <Words>5825</Words>
  <Application>Microsoft Office PowerPoint</Application>
  <PresentationFormat>Grand écran</PresentationFormat>
  <Paragraphs>401</Paragraphs>
  <Slides>21</Slides>
  <Notes>21</Notes>
  <HiddenSlides>0</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21</vt:i4>
      </vt:variant>
    </vt:vector>
  </HeadingPairs>
  <TitlesOfParts>
    <vt:vector size="34" baseType="lpstr">
      <vt:lpstr>Arial</vt:lpstr>
      <vt:lpstr>Arial,Sans-Serif</vt:lpstr>
      <vt:lpstr>Calibri</vt:lpstr>
      <vt:lpstr>Calibri Light</vt:lpstr>
      <vt:lpstr>Feijoa-Medium</vt:lpstr>
      <vt:lpstr>Myriad Pro</vt:lpstr>
      <vt:lpstr>Roboto Slab Regular</vt:lpstr>
      <vt:lpstr>Symbol</vt:lpstr>
      <vt:lpstr>Werbewirksam</vt:lpstr>
      <vt:lpstr>SKKAB Präsentation_template</vt:lpstr>
      <vt:lpstr>1_SKKAB Präsentation_template</vt:lpstr>
      <vt:lpstr>1_Werbewirksam</vt:lpstr>
      <vt:lpstr>3_Werbewirksam</vt:lpstr>
      <vt:lpstr>Un monde du travail en mutation</vt:lpstr>
      <vt:lpstr>Vue d’ensemble des compétences opérationnelles des employées et employés de commerce CFC</vt:lpstr>
      <vt:lpstr>Le poste de travail comme lieu de formation central</vt:lpstr>
      <vt:lpstr>Les principales nouveautés en bref (1/2)</vt:lpstr>
      <vt:lpstr>Les principales nouveautés en bref (2/2)</vt:lpstr>
      <vt:lpstr>Exigences posées aux apprenti-e-s (1/2)</vt:lpstr>
      <vt:lpstr>Exigences posées aux apprenti-e-s (2/2)</vt:lpstr>
      <vt:lpstr>Domaines à choix</vt:lpstr>
      <vt:lpstr>Options</vt:lpstr>
      <vt:lpstr>Changement de niveau</vt:lpstr>
      <vt:lpstr>Employée/employé de commerce AFP  Employée/Employé de commerce CFC</vt:lpstr>
      <vt:lpstr>Les trois lieux de formation : aperçu et interactions </vt:lpstr>
      <vt:lpstr>Les interactions entre les trois lieux de formation</vt:lpstr>
      <vt:lpstr>Aperçu de la formation «employé-e de commerce CFC SA»</vt:lpstr>
      <vt:lpstr>Le concept de la formation en entreprise et ses instruments</vt:lpstr>
      <vt:lpstr>Formation en entreprise</vt:lpstr>
      <vt:lpstr>Mandats pratiques</vt:lpstr>
      <vt:lpstr>Grilles de compétences</vt:lpstr>
      <vt:lpstr>Entretien de qualification</vt:lpstr>
      <vt:lpstr>Rapport de formation</vt:lpstr>
      <vt:lpstr>Note d’expérience de l’entreprise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Grobkonzept Orientierungshilfe</dc:title>
  <dc:creator>Ralph Schumacher</dc:creator>
  <cp:lastModifiedBy>L. Chetelat</cp:lastModifiedBy>
  <cp:revision>5</cp:revision>
  <cp:lastPrinted>2022-07-06T12:20:18Z</cp:lastPrinted>
  <dcterms:created xsi:type="dcterms:W3CDTF">2021-11-14T14:41:23Z</dcterms:created>
  <dcterms:modified xsi:type="dcterms:W3CDTF">2023-06-28T09:59:21Z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0x010100AFB83494E3767248A12CFC9119A15AF2</vt:lpwstr>
  </property>
  <property fmtid="{D5CDD505-2E9C-101B-9397-08002B2CF9AE}" pid="3" name="MediaServiceImageTags">
    <vt:lpwstr/>
  </property>
</Properties>
</file>